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8"/>
  </p:notesMasterIdLst>
  <p:sldIdLst>
    <p:sldId id="256" r:id="rId2"/>
    <p:sldId id="303" r:id="rId3"/>
    <p:sldId id="552" r:id="rId4"/>
    <p:sldId id="539" r:id="rId5"/>
    <p:sldId id="318" r:id="rId6"/>
    <p:sldId id="283" r:id="rId7"/>
    <p:sldId id="284" r:id="rId8"/>
    <p:sldId id="574" r:id="rId9"/>
    <p:sldId id="575" r:id="rId10"/>
    <p:sldId id="579" r:id="rId11"/>
    <p:sldId id="580" r:id="rId12"/>
    <p:sldId id="581" r:id="rId13"/>
    <p:sldId id="573" r:id="rId14"/>
    <p:sldId id="307" r:id="rId15"/>
    <p:sldId id="540" r:id="rId16"/>
    <p:sldId id="553" r:id="rId17"/>
    <p:sldId id="290" r:id="rId18"/>
    <p:sldId id="291" r:id="rId19"/>
    <p:sldId id="293" r:id="rId20"/>
    <p:sldId id="294" r:id="rId21"/>
    <p:sldId id="554" r:id="rId22"/>
    <p:sldId id="555" r:id="rId23"/>
    <p:sldId id="556" r:id="rId24"/>
    <p:sldId id="557" r:id="rId25"/>
    <p:sldId id="541" r:id="rId26"/>
    <p:sldId id="280" r:id="rId27"/>
    <p:sldId id="281" r:id="rId28"/>
    <p:sldId id="282" r:id="rId29"/>
    <p:sldId id="558" r:id="rId30"/>
    <p:sldId id="559" r:id="rId31"/>
    <p:sldId id="560" r:id="rId32"/>
    <p:sldId id="561" r:id="rId33"/>
    <p:sldId id="287" r:id="rId34"/>
    <p:sldId id="542" r:id="rId35"/>
    <p:sldId id="562" r:id="rId36"/>
    <p:sldId id="535" r:id="rId37"/>
    <p:sldId id="258" r:id="rId38"/>
    <p:sldId id="563" r:id="rId39"/>
    <p:sldId id="564" r:id="rId40"/>
    <p:sldId id="565" r:id="rId41"/>
    <p:sldId id="566" r:id="rId42"/>
    <p:sldId id="567" r:id="rId43"/>
    <p:sldId id="568" r:id="rId44"/>
    <p:sldId id="543" r:id="rId45"/>
    <p:sldId id="551" r:id="rId46"/>
    <p:sldId id="582" r:id="rId47"/>
    <p:sldId id="521" r:id="rId48"/>
    <p:sldId id="315" r:id="rId49"/>
    <p:sldId id="314" r:id="rId50"/>
    <p:sldId id="545" r:id="rId51"/>
    <p:sldId id="546" r:id="rId52"/>
    <p:sldId id="547" r:id="rId53"/>
    <p:sldId id="548" r:id="rId54"/>
    <p:sldId id="549" r:id="rId55"/>
    <p:sldId id="313" r:id="rId56"/>
    <p:sldId id="550" r:id="rId57"/>
  </p:sldIdLst>
  <p:sldSz cx="14630400" cy="8229600"/>
  <p:notesSz cx="8229600" cy="14630400"/>
  <p:embeddedFontLst>
    <p:embeddedFont>
      <p:font typeface="Calibri (MS)" panose="020B0604020202020204" charset="0"/>
      <p:regular r:id="rId59"/>
    </p:embeddedFont>
    <p:embeddedFont>
      <p:font typeface="Nunito Semi Bold" panose="020B0604020202020204" charset="0"/>
      <p:regular r:id="rId60"/>
    </p:embeddedFont>
    <p:embeddedFont>
      <p:font typeface="PT Sans" panose="020B0503020203020204"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32F5D5-20E0-45FF-BCF8-F822E467FD4F}">
          <p14:sldIdLst>
            <p14:sldId id="256"/>
            <p14:sldId id="303"/>
            <p14:sldId id="552"/>
            <p14:sldId id="539"/>
            <p14:sldId id="318"/>
            <p14:sldId id="283"/>
            <p14:sldId id="284"/>
            <p14:sldId id="574"/>
            <p14:sldId id="575"/>
            <p14:sldId id="579"/>
            <p14:sldId id="580"/>
            <p14:sldId id="581"/>
            <p14:sldId id="573"/>
            <p14:sldId id="307"/>
            <p14:sldId id="540"/>
            <p14:sldId id="553"/>
            <p14:sldId id="290"/>
            <p14:sldId id="291"/>
            <p14:sldId id="293"/>
            <p14:sldId id="294"/>
            <p14:sldId id="554"/>
            <p14:sldId id="555"/>
            <p14:sldId id="556"/>
            <p14:sldId id="557"/>
            <p14:sldId id="541"/>
            <p14:sldId id="280"/>
            <p14:sldId id="281"/>
            <p14:sldId id="282"/>
            <p14:sldId id="558"/>
            <p14:sldId id="559"/>
            <p14:sldId id="560"/>
            <p14:sldId id="561"/>
            <p14:sldId id="287"/>
            <p14:sldId id="542"/>
            <p14:sldId id="562"/>
            <p14:sldId id="535"/>
            <p14:sldId id="258"/>
            <p14:sldId id="563"/>
            <p14:sldId id="564"/>
            <p14:sldId id="565"/>
            <p14:sldId id="566"/>
            <p14:sldId id="567"/>
            <p14:sldId id="568"/>
            <p14:sldId id="543"/>
            <p14:sldId id="551"/>
            <p14:sldId id="582"/>
            <p14:sldId id="521"/>
            <p14:sldId id="315"/>
            <p14:sldId id="314"/>
            <p14:sldId id="545"/>
            <p14:sldId id="546"/>
            <p14:sldId id="547"/>
            <p14:sldId id="548"/>
            <p14:sldId id="549"/>
            <p14:sldId id="313"/>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0070C0"/>
    <a:srgbClr val="F3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3BE218-8038-4395-ADB8-F0172DB1A016}" v="6" dt="2024-12-14T19:56:52.140"/>
    <p1510:client id="{FCD2DC97-8930-4954-A835-1E2A3EE02BC3}" v="82" dt="2024-12-14T19:45:58.6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4" autoAdjust="0"/>
    <p:restoredTop sz="94610"/>
  </p:normalViewPr>
  <p:slideViewPr>
    <p:cSldViewPr snapToGrid="0" snapToObjects="1">
      <p:cViewPr varScale="1">
        <p:scale>
          <a:sx n="69" d="100"/>
          <a:sy n="69" d="100"/>
        </p:scale>
        <p:origin x="77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73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26BB-C3A1-C593-8646-73BE313121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B4D89-96DA-B65D-40DF-79DD9478BD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596EF7-F96A-DEEF-471D-C104EC4BFB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C98D58-09A9-4584-4FBD-AAFF0FB3E62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752428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E9136-804C-C76F-0B5F-1EE3191FF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1D1C6-A327-E64A-9C30-7EEF11046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E54643-10D0-066E-1F68-04666D5408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FC2215-D0E6-4D15-0DB2-377BB9C97CDB}"/>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185100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193C8-33D6-4768-C78A-33877798C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9B186-8751-A9B6-FD5C-DE3695FBB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9CCFD-DF01-9463-D905-71FDF5B694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D6A753-A029-EF19-05B5-B0109A1CEB2C}"/>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39004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EE21-A842-85E0-6CEC-D72417D5F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6208B-01C8-1777-13D1-90FEF7BA9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E3396B-18A7-EFFC-7F95-5EEC0F34B3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E0B99A-941C-4FA7-0592-8C41E5DCBD49}"/>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187092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BE70-E5CE-9F4B-41DE-82C051A74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87A50-36E5-8D9E-DCB9-0A1709179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01E2C-D5EA-58BF-98BB-F7042DCB8B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FCA4A4-267D-8601-1216-C8DDE86ADD7D}"/>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54398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21772"/>
            <a:ext cx="14630400" cy="8229600"/>
          </a:xfrm>
          <a:prstGeom prst="rect">
            <a:avLst/>
          </a:prstGeom>
          <a:solidFill>
            <a:srgbClr val="F3F3FF">
              <a:alpha val="7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D6466F-C24A-3AAB-F375-CDC4BECC6A37}"/>
              </a:ext>
            </a:extLst>
          </p:cNvPr>
          <p:cNvSpPr>
            <a:spLocks noGrp="1"/>
          </p:cNvSpPr>
          <p:nvPr>
            <p:ph type="dt" sz="half" idx="10"/>
          </p:nvPr>
        </p:nvSpPr>
        <p:spPr/>
        <p:txBody>
          <a:bodyPr/>
          <a:lstStyle/>
          <a:p>
            <a:fld id="{8DF12807-3837-4800-B443-048E3A7E0C1E}" type="datetimeFigureOut">
              <a:rPr lang="en-US" smtClean="0"/>
              <a:t>6/1/2025</a:t>
            </a:fld>
            <a:endParaRPr lang="en-US"/>
          </a:p>
        </p:txBody>
      </p:sp>
      <p:sp>
        <p:nvSpPr>
          <p:cNvPr id="3" name="Footer Placeholder 2">
            <a:extLst>
              <a:ext uri="{FF2B5EF4-FFF2-40B4-BE49-F238E27FC236}">
                <a16:creationId xmlns:a16="http://schemas.microsoft.com/office/drawing/2014/main" id="{70944F02-0B99-0D32-FDB4-3D46380B21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D7C8A7-709A-6F44-0949-27AA23DFBF4E}"/>
              </a:ext>
            </a:extLst>
          </p:cNvPr>
          <p:cNvSpPr>
            <a:spLocks noGrp="1"/>
          </p:cNvSpPr>
          <p:nvPr>
            <p:ph type="sldNum" sz="quarter" idx="12"/>
          </p:nvPr>
        </p:nvSpPr>
        <p:spPr/>
        <p:txBody>
          <a:bodyPr/>
          <a:lstStyle/>
          <a:p>
            <a:fld id="{53A5BC37-D833-406B-A27D-973A2C53F6C8}" type="slidenum">
              <a:rPr lang="en-US" smtClean="0"/>
              <a:t>‹#›</a:t>
            </a:fld>
            <a:endParaRPr lang="en-US"/>
          </a:p>
        </p:txBody>
      </p:sp>
    </p:spTree>
    <p:extLst>
      <p:ext uri="{BB962C8B-B14F-4D97-AF65-F5344CB8AC3E}">
        <p14:creationId xmlns:p14="http://schemas.microsoft.com/office/powerpoint/2010/main" val="369935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7.jpeg"/><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jpg"/></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image" Target="../media/image47.png"/><Relationship Id="rId1" Type="http://schemas.openxmlformats.org/officeDocument/2006/relationships/slideLayout" Target="../slideLayouts/slideLayout29.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 Id="rId9" Type="http://schemas.openxmlformats.org/officeDocument/2006/relationships/image" Target="../media/image5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29.xml"/><Relationship Id="rId5" Type="http://schemas.microsoft.com/office/2007/relationships/hdphoto" Target="../media/hdphoto2.wdp"/><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openclipart.org/detail/140701/brain-by-trubinial-guru"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091295" y="441649"/>
            <a:ext cx="8447810" cy="4946074"/>
          </a:xfrm>
          <a:prstGeom prst="rect">
            <a:avLst/>
          </a:prstGeom>
        </p:spPr>
      </p:pic>
      <p:sp>
        <p:nvSpPr>
          <p:cNvPr id="3" name="Text 0"/>
          <p:cNvSpPr/>
          <p:nvPr/>
        </p:nvSpPr>
        <p:spPr>
          <a:xfrm>
            <a:off x="1065167" y="5914991"/>
            <a:ext cx="10883627" cy="483513"/>
          </a:xfrm>
          <a:prstGeom prst="rect">
            <a:avLst/>
          </a:prstGeom>
          <a:noFill/>
          <a:ln/>
        </p:spPr>
        <p:txBody>
          <a:bodyPr wrap="none" lIns="0" tIns="0" rIns="0" bIns="0" rtlCol="0" anchor="t"/>
          <a:lstStyle/>
          <a:p>
            <a:pPr marL="0" marR="0" indent="0">
              <a:lnSpc>
                <a:spcPct val="107000"/>
              </a:lnSpc>
              <a:spcBef>
                <a:spcPts val="300"/>
              </a:spcBef>
              <a:spcAft>
                <a:spcPts val="300"/>
              </a:spcAft>
            </a:pPr>
            <a:r>
              <a:rPr lang="en-US" sz="2800" kern="100" dirty="0">
                <a:solidFill>
                  <a:srgbClr val="000000"/>
                </a:solidFill>
                <a:effectLst/>
                <a:latin typeface="Arial" panose="020B0604020202020204" pitchFamily="34" charset="0"/>
                <a:ea typeface="Arial" panose="020B0604020202020204" pitchFamily="34" charset="0"/>
              </a:rPr>
              <a:t>Predicting Cerebrovascular stroke disease related to Heart Disease.</a:t>
            </a:r>
          </a:p>
        </p:txBody>
      </p:sp>
      <p:sp>
        <p:nvSpPr>
          <p:cNvPr id="4" name="Text 1"/>
          <p:cNvSpPr/>
          <p:nvPr/>
        </p:nvSpPr>
        <p:spPr>
          <a:xfrm>
            <a:off x="575310" y="6662763"/>
            <a:ext cx="13479780" cy="263009"/>
          </a:xfrm>
          <a:prstGeom prst="rect">
            <a:avLst/>
          </a:prstGeom>
          <a:noFill/>
          <a:ln/>
        </p:spPr>
        <p:txBody>
          <a:bodyPr wrap="none" lIns="0" tIns="0" rIns="0" bIns="0" rtlCol="0" anchor="t"/>
          <a:lstStyle/>
          <a:p>
            <a:pPr algn="ctr">
              <a:lnSpc>
                <a:spcPts val="2050"/>
              </a:lnSpc>
            </a:pPr>
            <a:r>
              <a:rPr lang="en-US" sz="2800" dirty="0">
                <a:solidFill>
                  <a:srgbClr val="00002E"/>
                </a:solidFill>
                <a:latin typeface="PT Sans" pitchFamily="34" charset="0"/>
                <a:ea typeface="PT Sans" pitchFamily="34" charset="-122"/>
                <a:cs typeface="PT Sans" pitchFamily="34" charset="-120"/>
              </a:rPr>
              <a:t>Supervised by:   </a:t>
            </a:r>
            <a:r>
              <a:rPr lang="en-US" sz="2800" b="1" dirty="0">
                <a:solidFill>
                  <a:srgbClr val="00002E"/>
                </a:solidFill>
                <a:latin typeface="PT Sans" pitchFamily="34" charset="0"/>
                <a:ea typeface="PT Sans" pitchFamily="34" charset="-122"/>
                <a:cs typeface="PT Sans" pitchFamily="34" charset="-120"/>
              </a:rPr>
              <a:t>Dr. Hussam </a:t>
            </a:r>
            <a:r>
              <a:rPr lang="en-US" sz="2800" b="1" dirty="0" err="1">
                <a:solidFill>
                  <a:srgbClr val="00002E"/>
                </a:solidFill>
                <a:latin typeface="PT Sans" pitchFamily="34" charset="0"/>
                <a:ea typeface="PT Sans" pitchFamily="34" charset="-122"/>
                <a:cs typeface="PT Sans" pitchFamily="34" charset="-120"/>
              </a:rPr>
              <a:t>Elbehiery</a:t>
            </a:r>
            <a:r>
              <a:rPr lang="en-US" sz="2800" b="1" dirty="0">
                <a:solidFill>
                  <a:srgbClr val="00002E"/>
                </a:solidFill>
                <a:latin typeface="PT Sans" pitchFamily="34" charset="0"/>
                <a:ea typeface="PT Sans" pitchFamily="34" charset="-122"/>
                <a:cs typeface="PT Sans" pitchFamily="34" charset="-120"/>
              </a:rPr>
              <a:t> </a:t>
            </a:r>
            <a:endParaRPr lang="en-US" sz="2800" b="1" kern="100" dirty="0">
              <a:solidFill>
                <a:srgbClr val="000000"/>
              </a:solidFill>
              <a:latin typeface="Arial" panose="020B0604020202020204" pitchFamily="34" charset="0"/>
            </a:endParaRPr>
          </a:p>
        </p:txBody>
      </p:sp>
      <p:pic>
        <p:nvPicPr>
          <p:cNvPr id="6" name="Picture 5" descr="A logo for a university&#10;&#10;Description automatically generated">
            <a:extLst>
              <a:ext uri="{FF2B5EF4-FFF2-40B4-BE49-F238E27FC236}">
                <a16:creationId xmlns:a16="http://schemas.microsoft.com/office/drawing/2014/main" id="{B82D5094-5BC6-57AA-2C75-A16BDE20050D}"/>
              </a:ext>
            </a:extLst>
          </p:cNvPr>
          <p:cNvPicPr>
            <a:picLocks noChangeAspect="1"/>
          </p:cNvPicPr>
          <p:nvPr/>
        </p:nvPicPr>
        <p:blipFill>
          <a:blip r:embed="rId4"/>
          <a:stretch>
            <a:fillRect/>
          </a:stretch>
        </p:blipFill>
        <p:spPr>
          <a:xfrm>
            <a:off x="11948794" y="171486"/>
            <a:ext cx="2317924" cy="2031386"/>
          </a:xfrm>
          <a:prstGeom prst="rect">
            <a:avLst/>
          </a:prstGeom>
          <a:effectLst>
            <a:outerShdw blurRad="76200" dir="18900000" sy="23000" kx="-1200000" algn="bl" rotWithShape="0">
              <a:prstClr val="black">
                <a:alpha val="20000"/>
              </a:prstClr>
            </a:outerShdw>
          </a:effectLst>
        </p:spPr>
      </p:pic>
      <p:pic>
        <p:nvPicPr>
          <p:cNvPr id="8" name="Picture 7" descr="A logo for a computer company&#10;&#10;Description automatically generated">
            <a:extLst>
              <a:ext uri="{FF2B5EF4-FFF2-40B4-BE49-F238E27FC236}">
                <a16:creationId xmlns:a16="http://schemas.microsoft.com/office/drawing/2014/main" id="{D7297D10-2B4F-9AB3-A86C-85553D658AD4}"/>
              </a:ext>
            </a:extLst>
          </p:cNvPr>
          <p:cNvPicPr>
            <a:picLocks noChangeAspect="1"/>
          </p:cNvPicPr>
          <p:nvPr/>
        </p:nvPicPr>
        <p:blipFill>
          <a:blip r:embed="rId5"/>
          <a:stretch>
            <a:fillRect/>
          </a:stretch>
        </p:blipFill>
        <p:spPr>
          <a:xfrm>
            <a:off x="538481" y="171485"/>
            <a:ext cx="2399620" cy="2031387"/>
          </a:xfrm>
          <a:prstGeom prst="rect">
            <a:avLst/>
          </a:prstGeom>
          <a:effectLst>
            <a:outerShdw blurRad="76200" dir="13500000" sy="23000" kx="1200000" algn="br" rotWithShape="0">
              <a:prstClr val="black">
                <a:alpha val="20000"/>
              </a:prstClr>
            </a:outerShdw>
          </a:effectLst>
        </p:spPr>
      </p:pic>
      <p:sp>
        <p:nvSpPr>
          <p:cNvPr id="9" name="Text 1">
            <a:extLst>
              <a:ext uri="{FF2B5EF4-FFF2-40B4-BE49-F238E27FC236}">
                <a16:creationId xmlns:a16="http://schemas.microsoft.com/office/drawing/2014/main" id="{E825B637-1EE0-E93B-C105-1759CDD37A04}"/>
              </a:ext>
            </a:extLst>
          </p:cNvPr>
          <p:cNvSpPr/>
          <p:nvPr/>
        </p:nvSpPr>
        <p:spPr>
          <a:xfrm>
            <a:off x="575310" y="7331180"/>
            <a:ext cx="13479780" cy="263009"/>
          </a:xfrm>
          <a:prstGeom prst="rect">
            <a:avLst/>
          </a:prstGeom>
          <a:noFill/>
          <a:ln/>
        </p:spPr>
        <p:txBody>
          <a:bodyPr wrap="none" lIns="0" tIns="0" rIns="0" bIns="0" rtlCol="0" anchor="t"/>
          <a:lstStyle/>
          <a:p>
            <a:pPr algn="ctr">
              <a:lnSpc>
                <a:spcPts val="2050"/>
              </a:lnSpc>
            </a:pPr>
            <a:r>
              <a:rPr lang="en-US" sz="2800" dirty="0">
                <a:solidFill>
                  <a:srgbClr val="00002E"/>
                </a:solidFill>
                <a:latin typeface="PT Sans" pitchFamily="34" charset="0"/>
                <a:ea typeface="PT Sans" pitchFamily="34" charset="-122"/>
                <a:cs typeface="PT Sans" pitchFamily="34" charset="-120"/>
              </a:rPr>
              <a:t>Co-Supervised by:   </a:t>
            </a:r>
            <a:r>
              <a:rPr lang="en-US" sz="2800" b="1" dirty="0">
                <a:solidFill>
                  <a:srgbClr val="00002E"/>
                </a:solidFill>
                <a:latin typeface="PT Sans" pitchFamily="34" charset="0"/>
                <a:ea typeface="PT Sans" pitchFamily="34" charset="-122"/>
                <a:cs typeface="PT Sans" pitchFamily="34" charset="-120"/>
              </a:rPr>
              <a:t>Eng. Ahmed </a:t>
            </a:r>
            <a:r>
              <a:rPr lang="en-US" sz="2800" b="1" dirty="0" err="1">
                <a:solidFill>
                  <a:srgbClr val="00002E"/>
                </a:solidFill>
                <a:latin typeface="PT Sans" pitchFamily="34" charset="0"/>
                <a:ea typeface="PT Sans" pitchFamily="34" charset="-122"/>
                <a:cs typeface="PT Sans" pitchFamily="34" charset="-120"/>
              </a:rPr>
              <a:t>AbdelMoneim</a:t>
            </a:r>
            <a:r>
              <a:rPr lang="en-US" sz="2800" b="1" dirty="0">
                <a:solidFill>
                  <a:srgbClr val="00002E"/>
                </a:solidFill>
                <a:latin typeface="PT Sans" pitchFamily="34" charset="0"/>
                <a:ea typeface="PT Sans" pitchFamily="34" charset="-122"/>
                <a:cs typeface="PT Sans" pitchFamily="34" charset="-120"/>
              </a:rPr>
              <a:t> </a:t>
            </a:r>
            <a:endParaRPr lang="en-US" sz="2800" b="1" kern="100" dirty="0">
              <a:solidFill>
                <a:srgbClr val="000000"/>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EBC1E-E2BB-66CB-6989-19408DB09A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095F31-12D3-72A5-F25A-400D238BCE18}"/>
              </a:ext>
            </a:extLst>
          </p:cNvPr>
          <p:cNvSpPr txBox="1"/>
          <p:nvPr/>
        </p:nvSpPr>
        <p:spPr>
          <a:xfrm>
            <a:off x="2607246" y="493472"/>
            <a:ext cx="4514249" cy="707886"/>
          </a:xfrm>
          <a:prstGeom prst="rect">
            <a:avLst/>
          </a:prstGeom>
          <a:noFill/>
        </p:spPr>
        <p:txBody>
          <a:bodyPr wrap="none">
            <a:spAutoFit/>
          </a:bodyPr>
          <a:lstStyle/>
          <a:p>
            <a:pPr>
              <a:defRPr sz="3200" b="1">
                <a:solidFill>
                  <a:srgbClr val="FF6600"/>
                </a:solidFill>
              </a:defRPr>
            </a:pPr>
            <a:r>
              <a:rPr sz="4000" dirty="0">
                <a:solidFill>
                  <a:schemeClr val="accent1"/>
                </a:solidFill>
              </a:rPr>
              <a:t>Stroke </a:t>
            </a:r>
            <a:r>
              <a:rPr lang="en-US" sz="4000" dirty="0">
                <a:solidFill>
                  <a:schemeClr val="accent1"/>
                </a:solidFill>
              </a:rPr>
              <a:t>Management</a:t>
            </a:r>
            <a:endParaRPr sz="4000" dirty="0">
              <a:solidFill>
                <a:schemeClr val="accent1"/>
              </a:solidFill>
            </a:endParaRPr>
          </a:p>
        </p:txBody>
      </p:sp>
      <p:sp>
        <p:nvSpPr>
          <p:cNvPr id="4" name="TextBox 3">
            <a:extLst>
              <a:ext uri="{FF2B5EF4-FFF2-40B4-BE49-F238E27FC236}">
                <a16:creationId xmlns:a16="http://schemas.microsoft.com/office/drawing/2014/main" id="{24B0EFD7-A3AD-013C-46A7-38C4B3ADFB7F}"/>
              </a:ext>
            </a:extLst>
          </p:cNvPr>
          <p:cNvSpPr txBox="1"/>
          <p:nvPr/>
        </p:nvSpPr>
        <p:spPr>
          <a:xfrm>
            <a:off x="315825" y="1652023"/>
            <a:ext cx="4514249" cy="3293209"/>
          </a:xfrm>
          <a:prstGeom prst="rect">
            <a:avLst/>
          </a:prstGeom>
          <a:noFill/>
        </p:spPr>
        <p:txBody>
          <a:bodyPr wrap="square">
            <a:spAutoFit/>
          </a:bodyPr>
          <a:lstStyle/>
          <a:p>
            <a:pPr>
              <a:defRPr sz="2000" b="1">
                <a:solidFill>
                  <a:srgbClr val="345AB0"/>
                </a:solidFill>
              </a:defRPr>
            </a:pPr>
            <a:r>
              <a:rPr sz="4000" dirty="0"/>
              <a:t>Pros:</a:t>
            </a:r>
          </a:p>
          <a:p>
            <a:pPr marL="457200" indent="-457200">
              <a:buFont typeface="Wingdings" panose="05000000000000000000" pitchFamily="2" charset="2"/>
              <a:buChar char="Ø"/>
              <a:defRPr sz="1800"/>
            </a:pPr>
            <a:r>
              <a:rPr lang="en-US" sz="2800" dirty="0"/>
              <a:t>Helps track and manage stroke recovery   progress.</a:t>
            </a:r>
          </a:p>
          <a:p>
            <a:pPr marL="457200" indent="-457200">
              <a:buFont typeface="Wingdings" panose="05000000000000000000" pitchFamily="2" charset="2"/>
              <a:buChar char="Ø"/>
              <a:defRPr sz="1800"/>
            </a:pPr>
            <a:endParaRPr lang="en-US" sz="2800" dirty="0"/>
          </a:p>
          <a:p>
            <a:pPr marL="457200" indent="-457200">
              <a:buFont typeface="Wingdings" panose="05000000000000000000" pitchFamily="2" charset="2"/>
              <a:buChar char="Ø"/>
              <a:defRPr sz="1800"/>
            </a:pPr>
            <a:r>
              <a:rPr lang="en-US" sz="2800" dirty="0"/>
              <a:t> Provides educational resources for stroke patients and caregivers.</a:t>
            </a:r>
          </a:p>
        </p:txBody>
      </p:sp>
      <p:sp>
        <p:nvSpPr>
          <p:cNvPr id="5" name="TextBox 4">
            <a:extLst>
              <a:ext uri="{FF2B5EF4-FFF2-40B4-BE49-F238E27FC236}">
                <a16:creationId xmlns:a16="http://schemas.microsoft.com/office/drawing/2014/main" id="{B65B39A9-EDB3-D5F4-141F-FC4FB02F17A6}"/>
              </a:ext>
            </a:extLst>
          </p:cNvPr>
          <p:cNvSpPr txBox="1"/>
          <p:nvPr/>
        </p:nvSpPr>
        <p:spPr>
          <a:xfrm>
            <a:off x="315826" y="4931336"/>
            <a:ext cx="4769130" cy="2862322"/>
          </a:xfrm>
          <a:prstGeom prst="rect">
            <a:avLst/>
          </a:prstGeom>
          <a:noFill/>
        </p:spPr>
        <p:txBody>
          <a:bodyPr wrap="square">
            <a:spAutoFit/>
          </a:bodyPr>
          <a:lstStyle/>
          <a:p>
            <a:pPr>
              <a:defRPr sz="2000" b="1">
                <a:solidFill>
                  <a:srgbClr val="345AB0"/>
                </a:solidFill>
              </a:defRPr>
            </a:pPr>
            <a:r>
              <a:rPr sz="4000" dirty="0"/>
              <a:t>Cons:</a:t>
            </a:r>
          </a:p>
          <a:p>
            <a:pPr marL="457200" indent="-457200">
              <a:buFont typeface="Wingdings" panose="05000000000000000000" pitchFamily="2" charset="2"/>
              <a:buChar char="Ø"/>
              <a:defRPr sz="1800"/>
            </a:pPr>
            <a:r>
              <a:rPr lang="en-US" sz="2800" dirty="0"/>
              <a:t> May require internet access for full functionality.</a:t>
            </a:r>
          </a:p>
          <a:p>
            <a:pPr marL="457200" indent="-457200">
              <a:buFont typeface="Wingdings" panose="05000000000000000000" pitchFamily="2" charset="2"/>
              <a:buChar char="Ø"/>
              <a:defRPr sz="1800"/>
            </a:pPr>
            <a:endParaRPr lang="en-US" sz="2800" dirty="0"/>
          </a:p>
          <a:p>
            <a:pPr marL="457200" indent="-457200">
              <a:buFont typeface="Wingdings" panose="05000000000000000000" pitchFamily="2" charset="2"/>
              <a:buChar char="Ø"/>
              <a:defRPr sz="1800"/>
            </a:pPr>
            <a:r>
              <a:rPr lang="en-US" sz="2800" dirty="0"/>
              <a:t>Limited customization for individual patient needs.</a:t>
            </a:r>
          </a:p>
        </p:txBody>
      </p:sp>
      <p:pic>
        <p:nvPicPr>
          <p:cNvPr id="6" name="Picture 5" descr="A close-up of a brain&#10;&#10;Description automatically generated">
            <a:extLst>
              <a:ext uri="{FF2B5EF4-FFF2-40B4-BE49-F238E27FC236}">
                <a16:creationId xmlns:a16="http://schemas.microsoft.com/office/drawing/2014/main" id="{9BDDE5B6-76CE-02CE-F4E7-A8505EC88B85}"/>
              </a:ext>
            </a:extLst>
          </p:cNvPr>
          <p:cNvPicPr>
            <a:picLocks noChangeAspect="1"/>
          </p:cNvPicPr>
          <p:nvPr/>
        </p:nvPicPr>
        <p:blipFill>
          <a:blip r:embed="rId2">
            <a:extLst>
              <a:ext uri="{28A0092B-C50C-407E-A947-70E740481C1C}">
                <a14:useLocalDpi xmlns:a14="http://schemas.microsoft.com/office/drawing/2010/main" val="0"/>
              </a:ext>
            </a:extLst>
          </a:blip>
          <a:srcRect t="27840" b="28400"/>
          <a:stretch>
            <a:fillRect/>
          </a:stretch>
        </p:blipFill>
        <p:spPr bwMode="auto">
          <a:xfrm>
            <a:off x="751577" y="208953"/>
            <a:ext cx="1605545" cy="1297224"/>
          </a:xfrm>
          <a:prstGeom prst="rect">
            <a:avLst/>
          </a:prstGeom>
          <a:noFill/>
        </p:spPr>
      </p:pic>
      <p:pic>
        <p:nvPicPr>
          <p:cNvPr id="7" name="Picture 6" descr="A screenshot of a cell phone&#10;&#10;AI-generated content may be incorrect.">
            <a:extLst>
              <a:ext uri="{FF2B5EF4-FFF2-40B4-BE49-F238E27FC236}">
                <a16:creationId xmlns:a16="http://schemas.microsoft.com/office/drawing/2014/main" id="{A89E7847-E0DF-7A62-FF63-2E1465875429}"/>
              </a:ext>
            </a:extLst>
          </p:cNvPr>
          <p:cNvPicPr>
            <a:picLocks noChangeAspect="1"/>
          </p:cNvPicPr>
          <p:nvPr/>
        </p:nvPicPr>
        <p:blipFill>
          <a:blip r:embed="rId3"/>
          <a:stretch>
            <a:fillRect/>
          </a:stretch>
        </p:blipFill>
        <p:spPr>
          <a:xfrm>
            <a:off x="5224298" y="1506178"/>
            <a:ext cx="4202238" cy="5909384"/>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descr="A list of medical questions&#10;&#10;AI-generated content may be incorrect.">
            <a:extLst>
              <a:ext uri="{FF2B5EF4-FFF2-40B4-BE49-F238E27FC236}">
                <a16:creationId xmlns:a16="http://schemas.microsoft.com/office/drawing/2014/main" id="{B8FC0AE1-814F-B7A3-831D-B3F314BD1781}"/>
              </a:ext>
            </a:extLst>
          </p:cNvPr>
          <p:cNvPicPr>
            <a:picLocks noChangeAspect="1"/>
          </p:cNvPicPr>
          <p:nvPr/>
        </p:nvPicPr>
        <p:blipFill>
          <a:blip r:embed="rId4"/>
          <a:stretch>
            <a:fillRect/>
          </a:stretch>
        </p:blipFill>
        <p:spPr>
          <a:xfrm>
            <a:off x="9681418" y="1506178"/>
            <a:ext cx="4166235" cy="59093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58472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0FD18-0F51-8527-D535-482FB8F66D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6E673E-C38C-E2D2-8ECD-9654B9A97996}"/>
              </a:ext>
            </a:extLst>
          </p:cNvPr>
          <p:cNvSpPr txBox="1"/>
          <p:nvPr/>
        </p:nvSpPr>
        <p:spPr>
          <a:xfrm>
            <a:off x="2607246" y="493472"/>
            <a:ext cx="4075346" cy="707886"/>
          </a:xfrm>
          <a:prstGeom prst="rect">
            <a:avLst/>
          </a:prstGeom>
          <a:noFill/>
        </p:spPr>
        <p:txBody>
          <a:bodyPr wrap="none">
            <a:spAutoFit/>
          </a:bodyPr>
          <a:lstStyle/>
          <a:p>
            <a:pPr>
              <a:defRPr sz="3200" b="1">
                <a:solidFill>
                  <a:srgbClr val="FF6600"/>
                </a:solidFill>
              </a:defRPr>
            </a:pPr>
            <a:r>
              <a:rPr sz="4000" dirty="0">
                <a:solidFill>
                  <a:schemeClr val="accent1"/>
                </a:solidFill>
              </a:rPr>
              <a:t>Stroke </a:t>
            </a:r>
            <a:r>
              <a:rPr lang="en-US" sz="4000" dirty="0">
                <a:solidFill>
                  <a:schemeClr val="accent1"/>
                </a:solidFill>
              </a:rPr>
              <a:t>Riskometer</a:t>
            </a:r>
            <a:endParaRPr sz="4000" dirty="0">
              <a:solidFill>
                <a:schemeClr val="accent1"/>
              </a:solidFill>
            </a:endParaRPr>
          </a:p>
        </p:txBody>
      </p:sp>
      <p:sp>
        <p:nvSpPr>
          <p:cNvPr id="4" name="TextBox 3">
            <a:extLst>
              <a:ext uri="{FF2B5EF4-FFF2-40B4-BE49-F238E27FC236}">
                <a16:creationId xmlns:a16="http://schemas.microsoft.com/office/drawing/2014/main" id="{224822F6-E005-C6A3-7F12-135DF3BAEDE0}"/>
              </a:ext>
            </a:extLst>
          </p:cNvPr>
          <p:cNvSpPr txBox="1"/>
          <p:nvPr/>
        </p:nvSpPr>
        <p:spPr>
          <a:xfrm>
            <a:off x="315826" y="1751256"/>
            <a:ext cx="4114800" cy="2862322"/>
          </a:xfrm>
          <a:prstGeom prst="rect">
            <a:avLst/>
          </a:prstGeom>
          <a:noFill/>
        </p:spPr>
        <p:txBody>
          <a:bodyPr wrap="square">
            <a:spAutoFit/>
          </a:bodyPr>
          <a:lstStyle/>
          <a:p>
            <a:pPr>
              <a:defRPr sz="2000" b="1">
                <a:solidFill>
                  <a:srgbClr val="345AB0"/>
                </a:solidFill>
              </a:defRPr>
            </a:pPr>
            <a:r>
              <a:rPr sz="4000" dirty="0"/>
              <a:t>Pros:</a:t>
            </a:r>
          </a:p>
          <a:p>
            <a:pPr marL="457200" indent="-457200">
              <a:buFont typeface="Wingdings" panose="05000000000000000000" pitchFamily="2" charset="2"/>
              <a:buChar char="Ø"/>
              <a:defRPr sz="1800"/>
            </a:pPr>
            <a:r>
              <a:rPr lang="en-US" sz="2800" dirty="0"/>
              <a:t>Assesses individual stroke risk quickly.</a:t>
            </a:r>
          </a:p>
          <a:p>
            <a:pPr marL="457200" indent="-457200">
              <a:buFont typeface="Wingdings" panose="05000000000000000000" pitchFamily="2" charset="2"/>
              <a:buChar char="Ø"/>
              <a:defRPr sz="1800"/>
            </a:pPr>
            <a:endParaRPr lang="en-US" sz="2800" dirty="0"/>
          </a:p>
          <a:p>
            <a:pPr marL="457200" indent="-457200">
              <a:buFont typeface="Wingdings" panose="05000000000000000000" pitchFamily="2" charset="2"/>
              <a:buChar char="Ø"/>
              <a:defRPr sz="1800"/>
            </a:pPr>
            <a:r>
              <a:rPr lang="en-US" sz="2800" dirty="0"/>
              <a:t>Encourages preventive health measures.</a:t>
            </a:r>
          </a:p>
        </p:txBody>
      </p:sp>
      <p:sp>
        <p:nvSpPr>
          <p:cNvPr id="5" name="TextBox 4">
            <a:extLst>
              <a:ext uri="{FF2B5EF4-FFF2-40B4-BE49-F238E27FC236}">
                <a16:creationId xmlns:a16="http://schemas.microsoft.com/office/drawing/2014/main" id="{7A0184CE-4A7A-B799-1D7B-D018F8B47BEE}"/>
              </a:ext>
            </a:extLst>
          </p:cNvPr>
          <p:cNvSpPr txBox="1"/>
          <p:nvPr/>
        </p:nvSpPr>
        <p:spPr>
          <a:xfrm>
            <a:off x="315826" y="5044465"/>
            <a:ext cx="4735676" cy="2862322"/>
          </a:xfrm>
          <a:prstGeom prst="rect">
            <a:avLst/>
          </a:prstGeom>
          <a:noFill/>
        </p:spPr>
        <p:txBody>
          <a:bodyPr wrap="square">
            <a:spAutoFit/>
          </a:bodyPr>
          <a:lstStyle/>
          <a:p>
            <a:pPr>
              <a:defRPr sz="2000" b="1">
                <a:solidFill>
                  <a:srgbClr val="345AB0"/>
                </a:solidFill>
              </a:defRPr>
            </a:pPr>
            <a:r>
              <a:rPr sz="4000" dirty="0"/>
              <a:t>Cons:</a:t>
            </a:r>
          </a:p>
          <a:p>
            <a:pPr marL="457200" indent="-457200">
              <a:buFont typeface="Wingdings" panose="05000000000000000000" pitchFamily="2" charset="2"/>
              <a:buChar char="Ø"/>
              <a:defRPr sz="1800"/>
            </a:pPr>
            <a:r>
              <a:rPr lang="en-US" sz="2800" dirty="0"/>
              <a:t> Risk predictions may not replace medical advice.</a:t>
            </a:r>
          </a:p>
          <a:p>
            <a:pPr marL="457200" indent="-457200">
              <a:buFont typeface="Wingdings" panose="05000000000000000000" pitchFamily="2" charset="2"/>
              <a:buChar char="Ø"/>
              <a:defRPr sz="1800"/>
            </a:pPr>
            <a:endParaRPr lang="en-US" sz="2800" dirty="0"/>
          </a:p>
          <a:p>
            <a:pPr marL="457200" indent="-457200">
              <a:buFont typeface="Wingdings" panose="05000000000000000000" pitchFamily="2" charset="2"/>
              <a:buChar char="Ø"/>
              <a:defRPr sz="1800"/>
            </a:pPr>
            <a:r>
              <a:rPr lang="en-US" sz="2800" dirty="0"/>
              <a:t>Limited accuracy if user inputs incorrect data.</a:t>
            </a:r>
          </a:p>
        </p:txBody>
      </p:sp>
      <p:pic>
        <p:nvPicPr>
          <p:cNvPr id="3" name="Picture 2">
            <a:extLst>
              <a:ext uri="{FF2B5EF4-FFF2-40B4-BE49-F238E27FC236}">
                <a16:creationId xmlns:a16="http://schemas.microsoft.com/office/drawing/2014/main" id="{6B71BD44-F590-7C57-C6DE-6064E579D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77" y="208953"/>
            <a:ext cx="1590571" cy="1297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phone&#10;&#10;AI-generated content may be incorrect.">
            <a:extLst>
              <a:ext uri="{FF2B5EF4-FFF2-40B4-BE49-F238E27FC236}">
                <a16:creationId xmlns:a16="http://schemas.microsoft.com/office/drawing/2014/main" id="{192507EC-02FD-AD77-AE8A-A703A82BFDC0}"/>
              </a:ext>
            </a:extLst>
          </p:cNvPr>
          <p:cNvPicPr>
            <a:picLocks noChangeAspect="1"/>
          </p:cNvPicPr>
          <p:nvPr/>
        </p:nvPicPr>
        <p:blipFill>
          <a:blip r:embed="rId3"/>
          <a:stretch>
            <a:fillRect/>
          </a:stretch>
        </p:blipFill>
        <p:spPr>
          <a:xfrm>
            <a:off x="5133746" y="1517329"/>
            <a:ext cx="4315334" cy="5909384"/>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descr="A screenshot of a blue screen&#10;&#10;AI-generated content may be incorrect.">
            <a:extLst>
              <a:ext uri="{FF2B5EF4-FFF2-40B4-BE49-F238E27FC236}">
                <a16:creationId xmlns:a16="http://schemas.microsoft.com/office/drawing/2014/main" id="{AEB9FF24-C94E-D63A-F2AD-ABD5924F504D}"/>
              </a:ext>
            </a:extLst>
          </p:cNvPr>
          <p:cNvPicPr>
            <a:picLocks noChangeAspect="1"/>
          </p:cNvPicPr>
          <p:nvPr/>
        </p:nvPicPr>
        <p:blipFill>
          <a:blip r:embed="rId4"/>
          <a:stretch>
            <a:fillRect/>
          </a:stretch>
        </p:blipFill>
        <p:spPr>
          <a:xfrm>
            <a:off x="9681418" y="1506178"/>
            <a:ext cx="4217159" cy="59093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53528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A271E-24F2-24CF-0C52-130DF0140C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4FE3D1-0A56-61B1-F58A-7B40D09EBD6D}"/>
              </a:ext>
            </a:extLst>
          </p:cNvPr>
          <p:cNvSpPr txBox="1"/>
          <p:nvPr/>
        </p:nvSpPr>
        <p:spPr>
          <a:xfrm>
            <a:off x="2607246" y="493472"/>
            <a:ext cx="6534802" cy="707886"/>
          </a:xfrm>
          <a:prstGeom prst="rect">
            <a:avLst/>
          </a:prstGeom>
          <a:noFill/>
        </p:spPr>
        <p:txBody>
          <a:bodyPr wrap="none">
            <a:spAutoFit/>
          </a:bodyPr>
          <a:lstStyle/>
          <a:p>
            <a:pPr>
              <a:defRPr sz="3200" b="1">
                <a:solidFill>
                  <a:srgbClr val="FF6600"/>
                </a:solidFill>
              </a:defRPr>
            </a:pPr>
            <a:r>
              <a:rPr sz="4000" dirty="0">
                <a:solidFill>
                  <a:schemeClr val="accent1"/>
                </a:solidFill>
              </a:rPr>
              <a:t>Stroke </a:t>
            </a:r>
            <a:r>
              <a:rPr lang="en-US" sz="4000" dirty="0">
                <a:solidFill>
                  <a:schemeClr val="accent1"/>
                </a:solidFill>
              </a:rPr>
              <a:t>Awareness Foundation</a:t>
            </a:r>
            <a:endParaRPr sz="4000" dirty="0">
              <a:solidFill>
                <a:schemeClr val="accent1"/>
              </a:solidFill>
            </a:endParaRPr>
          </a:p>
        </p:txBody>
      </p:sp>
      <p:sp>
        <p:nvSpPr>
          <p:cNvPr id="4" name="TextBox 3">
            <a:extLst>
              <a:ext uri="{FF2B5EF4-FFF2-40B4-BE49-F238E27FC236}">
                <a16:creationId xmlns:a16="http://schemas.microsoft.com/office/drawing/2014/main" id="{47FCA46C-0C71-DE1B-87F7-137A50459B63}"/>
              </a:ext>
            </a:extLst>
          </p:cNvPr>
          <p:cNvSpPr txBox="1"/>
          <p:nvPr/>
        </p:nvSpPr>
        <p:spPr>
          <a:xfrm>
            <a:off x="315824" y="1751256"/>
            <a:ext cx="4829067" cy="3293209"/>
          </a:xfrm>
          <a:prstGeom prst="rect">
            <a:avLst/>
          </a:prstGeom>
          <a:noFill/>
        </p:spPr>
        <p:txBody>
          <a:bodyPr wrap="square">
            <a:spAutoFit/>
          </a:bodyPr>
          <a:lstStyle/>
          <a:p>
            <a:pPr>
              <a:defRPr sz="2000" b="1">
                <a:solidFill>
                  <a:srgbClr val="345AB0"/>
                </a:solidFill>
              </a:defRPr>
            </a:pPr>
            <a:r>
              <a:rPr sz="4000" dirty="0"/>
              <a:t>Pros:</a:t>
            </a:r>
          </a:p>
          <a:p>
            <a:pPr marL="457200" indent="-457200">
              <a:buFont typeface="Wingdings" panose="05000000000000000000" pitchFamily="2" charset="2"/>
              <a:buChar char="Ø"/>
              <a:defRPr sz="1800"/>
            </a:pPr>
            <a:r>
              <a:rPr lang="en-US" sz="2800" dirty="0"/>
              <a:t>Raises public awareness about stroke symptoms.</a:t>
            </a:r>
          </a:p>
          <a:p>
            <a:pPr marL="457200" indent="-457200">
              <a:buFont typeface="Wingdings" panose="05000000000000000000" pitchFamily="2" charset="2"/>
              <a:buChar char="Ø"/>
              <a:defRPr sz="1800"/>
            </a:pPr>
            <a:endParaRPr lang="en-US" sz="2800" dirty="0"/>
          </a:p>
          <a:p>
            <a:pPr marL="457200" indent="-457200">
              <a:buFont typeface="Wingdings" panose="05000000000000000000" pitchFamily="2" charset="2"/>
              <a:buChar char="Ø"/>
              <a:defRPr sz="1800"/>
            </a:pPr>
            <a:r>
              <a:rPr lang="en-US" sz="2800" dirty="0"/>
              <a:t> Provides access to emergency response information.</a:t>
            </a:r>
          </a:p>
        </p:txBody>
      </p:sp>
      <p:sp>
        <p:nvSpPr>
          <p:cNvPr id="5" name="TextBox 4">
            <a:extLst>
              <a:ext uri="{FF2B5EF4-FFF2-40B4-BE49-F238E27FC236}">
                <a16:creationId xmlns:a16="http://schemas.microsoft.com/office/drawing/2014/main" id="{AB6FBF70-9B5A-E9A8-A320-29851EAD2211}"/>
              </a:ext>
            </a:extLst>
          </p:cNvPr>
          <p:cNvSpPr txBox="1"/>
          <p:nvPr/>
        </p:nvSpPr>
        <p:spPr>
          <a:xfrm>
            <a:off x="315826" y="5044465"/>
            <a:ext cx="4315334" cy="2862322"/>
          </a:xfrm>
          <a:prstGeom prst="rect">
            <a:avLst/>
          </a:prstGeom>
          <a:noFill/>
        </p:spPr>
        <p:txBody>
          <a:bodyPr wrap="square">
            <a:spAutoFit/>
          </a:bodyPr>
          <a:lstStyle/>
          <a:p>
            <a:pPr>
              <a:defRPr sz="2000" b="1">
                <a:solidFill>
                  <a:srgbClr val="345AB0"/>
                </a:solidFill>
              </a:defRPr>
            </a:pPr>
            <a:r>
              <a:rPr sz="4000" dirty="0"/>
              <a:t>Cons:</a:t>
            </a:r>
          </a:p>
          <a:p>
            <a:pPr marL="457200" indent="-457200">
              <a:buFont typeface="Wingdings" panose="05000000000000000000" pitchFamily="2" charset="2"/>
              <a:buChar char="Ø"/>
              <a:defRPr sz="1800"/>
            </a:pPr>
            <a:r>
              <a:rPr lang="en-US" sz="2800" dirty="0"/>
              <a:t> May have limited interactive features.</a:t>
            </a:r>
          </a:p>
          <a:p>
            <a:pPr marL="457200" indent="-457200">
              <a:buFont typeface="Wingdings" panose="05000000000000000000" pitchFamily="2" charset="2"/>
              <a:buChar char="Ø"/>
              <a:defRPr sz="1800"/>
            </a:pPr>
            <a:endParaRPr lang="en-US" sz="2800" dirty="0"/>
          </a:p>
          <a:p>
            <a:pPr marL="457200" indent="-457200">
              <a:buFont typeface="Wingdings" panose="05000000000000000000" pitchFamily="2" charset="2"/>
              <a:buChar char="Ø"/>
              <a:defRPr sz="1800"/>
            </a:pPr>
            <a:r>
              <a:rPr lang="en-US" sz="2800" dirty="0"/>
              <a:t>Content might not be regularly updated</a:t>
            </a:r>
          </a:p>
        </p:txBody>
      </p:sp>
      <p:pic>
        <p:nvPicPr>
          <p:cNvPr id="6" name="Picture 5" descr="A black square with white text and red clock&#10;&#10;Description automatically generated">
            <a:extLst>
              <a:ext uri="{FF2B5EF4-FFF2-40B4-BE49-F238E27FC236}">
                <a16:creationId xmlns:a16="http://schemas.microsoft.com/office/drawing/2014/main" id="{9ACF7F19-12E4-2D24-9732-11C153ED0D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1576" y="264372"/>
            <a:ext cx="1590571" cy="1269515"/>
          </a:xfrm>
          <a:prstGeom prst="rect">
            <a:avLst/>
          </a:prstGeom>
          <a:noFill/>
        </p:spPr>
      </p:pic>
      <p:pic>
        <p:nvPicPr>
          <p:cNvPr id="7" name="Picture 6" descr="A screenshot of a phone&#10;&#10;AI-generated content may be incorrect.">
            <a:extLst>
              <a:ext uri="{FF2B5EF4-FFF2-40B4-BE49-F238E27FC236}">
                <a16:creationId xmlns:a16="http://schemas.microsoft.com/office/drawing/2014/main" id="{5002DD7E-E620-F7D3-96B9-389768E77565}"/>
              </a:ext>
            </a:extLst>
          </p:cNvPr>
          <p:cNvPicPr>
            <a:picLocks noChangeAspect="1"/>
          </p:cNvPicPr>
          <p:nvPr/>
        </p:nvPicPr>
        <p:blipFill>
          <a:blip r:embed="rId3"/>
          <a:stretch>
            <a:fillRect/>
          </a:stretch>
        </p:blipFill>
        <p:spPr>
          <a:xfrm>
            <a:off x="5120637" y="1479879"/>
            <a:ext cx="4315334" cy="5909384"/>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descr="A screenshot of a phone&#10;&#10;AI-generated content may be incorrect.">
            <a:extLst>
              <a:ext uri="{FF2B5EF4-FFF2-40B4-BE49-F238E27FC236}">
                <a16:creationId xmlns:a16="http://schemas.microsoft.com/office/drawing/2014/main" id="{5344853D-8E27-6643-823C-76F9CE9D53D5}"/>
              </a:ext>
            </a:extLst>
          </p:cNvPr>
          <p:cNvPicPr>
            <a:picLocks noChangeAspect="1"/>
          </p:cNvPicPr>
          <p:nvPr/>
        </p:nvPicPr>
        <p:blipFill>
          <a:blip r:embed="rId4"/>
          <a:stretch>
            <a:fillRect/>
          </a:stretch>
        </p:blipFill>
        <p:spPr>
          <a:xfrm>
            <a:off x="9676585" y="1479879"/>
            <a:ext cx="4202239" cy="59093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5922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AEF1B-84DE-3031-C8AD-166283ED38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CABECB-2713-D105-A119-0D4D04D4D8A2}"/>
              </a:ext>
            </a:extLst>
          </p:cNvPr>
          <p:cNvSpPr txBox="1"/>
          <p:nvPr/>
        </p:nvSpPr>
        <p:spPr>
          <a:xfrm>
            <a:off x="304800" y="550297"/>
            <a:ext cx="13594080" cy="707886"/>
          </a:xfrm>
          <a:prstGeom prst="rect">
            <a:avLst/>
          </a:prstGeom>
          <a:noFill/>
        </p:spPr>
        <p:txBody>
          <a:bodyPr wrap="square" rtlCol="0">
            <a:spAutoFit/>
          </a:bodyPr>
          <a:lstStyle/>
          <a:p>
            <a:r>
              <a:rPr lang="en-US" sz="4000" b="1" dirty="0">
                <a:solidFill>
                  <a:srgbClr val="2F5597"/>
                </a:solidFill>
              </a:rPr>
              <a:t>Our Proposed Solution: </a:t>
            </a:r>
            <a:r>
              <a:rPr lang="en-US" sz="4000" b="1" dirty="0" err="1">
                <a:solidFill>
                  <a:srgbClr val="2F5597"/>
                </a:solidFill>
              </a:rPr>
              <a:t>Sahha</a:t>
            </a:r>
            <a:endParaRPr lang="en-US" sz="4000" b="1" dirty="0">
              <a:solidFill>
                <a:srgbClr val="2F5597"/>
              </a:solidFill>
            </a:endParaRPr>
          </a:p>
        </p:txBody>
      </p:sp>
      <p:sp>
        <p:nvSpPr>
          <p:cNvPr id="4" name="TextBox 3">
            <a:extLst>
              <a:ext uri="{FF2B5EF4-FFF2-40B4-BE49-F238E27FC236}">
                <a16:creationId xmlns:a16="http://schemas.microsoft.com/office/drawing/2014/main" id="{C24A028D-009B-1227-0C1D-534CA93895C1}"/>
              </a:ext>
            </a:extLst>
          </p:cNvPr>
          <p:cNvSpPr txBox="1"/>
          <p:nvPr/>
        </p:nvSpPr>
        <p:spPr>
          <a:xfrm>
            <a:off x="518160" y="1529477"/>
            <a:ext cx="13594080" cy="5170646"/>
          </a:xfrm>
          <a:prstGeom prst="rect">
            <a:avLst/>
          </a:prstGeom>
          <a:noFill/>
        </p:spPr>
        <p:txBody>
          <a:bodyPr wrap="square">
            <a:spAutoFit/>
          </a:bodyPr>
          <a:lstStyle/>
          <a:p>
            <a:pPr marL="914400" lvl="1" indent="-457200">
              <a:buFont typeface="Wingdings" panose="05000000000000000000" pitchFamily="2" charset="2"/>
              <a:buChar char="Ø"/>
            </a:pPr>
            <a:r>
              <a:rPr lang="en-US" sz="3000" dirty="0"/>
              <a:t>“</a:t>
            </a:r>
            <a:r>
              <a:rPr lang="en-US" sz="3000" dirty="0" err="1"/>
              <a:t>Sahha</a:t>
            </a:r>
            <a:r>
              <a:rPr lang="en-US" sz="3000" dirty="0"/>
              <a:t>” combines a </a:t>
            </a:r>
            <a:r>
              <a:rPr lang="en-US" sz="3000" b="1" dirty="0"/>
              <a:t>mobile application</a:t>
            </a:r>
            <a:r>
              <a:rPr lang="en-US" sz="3000" dirty="0"/>
              <a:t>, an </a:t>
            </a:r>
            <a:r>
              <a:rPr lang="en-US" sz="3000" b="1" dirty="0"/>
              <a:t>embedded box device</a:t>
            </a:r>
            <a:r>
              <a:rPr lang="en-US" sz="3000" dirty="0"/>
              <a:t>, and </a:t>
            </a:r>
            <a:r>
              <a:rPr lang="en-US" sz="3000" b="1" dirty="0"/>
              <a:t>AI models</a:t>
            </a:r>
            <a:r>
              <a:rPr lang="en-US" sz="3000" dirty="0"/>
              <a:t> to enable early stroke risk detection.</a:t>
            </a:r>
          </a:p>
          <a:p>
            <a:pPr marL="914400" lvl="1" indent="-457200">
              <a:buFont typeface="Wingdings" panose="05000000000000000000" pitchFamily="2" charset="2"/>
              <a:buChar char="Ø"/>
            </a:pPr>
            <a:endParaRPr lang="en-US" sz="3000" dirty="0"/>
          </a:p>
          <a:p>
            <a:pPr marL="914400" lvl="1" indent="-457200">
              <a:buFont typeface="Wingdings" panose="05000000000000000000" pitchFamily="2" charset="2"/>
              <a:buChar char="Ø"/>
            </a:pPr>
            <a:r>
              <a:rPr lang="en-US" sz="3000" dirty="0"/>
              <a:t>The system collects vital health data like heart rate, ECG, SPO2, and blood pressure in real time.</a:t>
            </a:r>
          </a:p>
          <a:p>
            <a:pPr marL="914400" lvl="1" indent="-457200">
              <a:buFont typeface="Wingdings" panose="05000000000000000000" pitchFamily="2" charset="2"/>
              <a:buChar char="Ø"/>
            </a:pPr>
            <a:endParaRPr lang="en-US" sz="3000" dirty="0"/>
          </a:p>
          <a:p>
            <a:pPr marL="914400" lvl="1" indent="-457200">
              <a:buFont typeface="Wingdings" panose="05000000000000000000" pitchFamily="2" charset="2"/>
              <a:buChar char="Ø"/>
            </a:pPr>
            <a:r>
              <a:rPr lang="en-US" sz="3000" dirty="0"/>
              <a:t>This data is analyzed using machine learning and CNN models to predict stroke risk and notify users instantly.</a:t>
            </a:r>
          </a:p>
          <a:p>
            <a:pPr marL="914400" lvl="1" indent="-457200">
              <a:buFont typeface="Wingdings" panose="05000000000000000000" pitchFamily="2" charset="2"/>
              <a:buChar char="Ø"/>
            </a:pPr>
            <a:endParaRPr lang="en-US" sz="3000" dirty="0"/>
          </a:p>
          <a:p>
            <a:pPr marL="914400" lvl="1" indent="-457200">
              <a:buFont typeface="Wingdings" panose="05000000000000000000" pitchFamily="2" charset="2"/>
              <a:buChar char="Ø"/>
            </a:pPr>
            <a:r>
              <a:rPr lang="en-US" sz="3000" dirty="0"/>
              <a:t>The app also includes a chatbot for guidance, health tips, and system navigation—making the experience interactive and user-friendly.</a:t>
            </a:r>
          </a:p>
        </p:txBody>
      </p:sp>
    </p:spTree>
    <p:extLst>
      <p:ext uri="{BB962C8B-B14F-4D97-AF65-F5344CB8AC3E}">
        <p14:creationId xmlns:p14="http://schemas.microsoft.com/office/powerpoint/2010/main" val="2087225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9978" y="612815"/>
            <a:ext cx="7858244" cy="655439"/>
          </a:xfrm>
          <a:prstGeom prst="rect">
            <a:avLst/>
          </a:prstGeom>
          <a:noFill/>
          <a:ln/>
        </p:spPr>
        <p:txBody>
          <a:bodyPr wrap="none" lIns="0" tIns="0" rIns="0" bIns="0" rtlCol="0" anchor="t"/>
          <a:lstStyle/>
          <a:p>
            <a:pPr marL="0" indent="0">
              <a:lnSpc>
                <a:spcPts val="5150"/>
              </a:lnSpc>
              <a:buNone/>
            </a:pPr>
            <a:r>
              <a:rPr lang="en-US" sz="4100" dirty="0">
                <a:solidFill>
                  <a:srgbClr val="00002E"/>
                </a:solidFill>
                <a:latin typeface="Nunito Semi Bold" pitchFamily="34" charset="0"/>
                <a:ea typeface="Nunito Semi Bold" pitchFamily="34" charset="-122"/>
                <a:cs typeface="Nunito Semi Bold" pitchFamily="34" charset="-120"/>
              </a:rPr>
              <a:t>Workflow: Step-by-Step Process</a:t>
            </a:r>
            <a:endParaRPr lang="en-US" sz="4100" dirty="0"/>
          </a:p>
        </p:txBody>
      </p:sp>
      <p:sp>
        <p:nvSpPr>
          <p:cNvPr id="3" name="Shape 1"/>
          <p:cNvSpPr/>
          <p:nvPr/>
        </p:nvSpPr>
        <p:spPr>
          <a:xfrm>
            <a:off x="7299960" y="1713905"/>
            <a:ext cx="30480" cy="5905738"/>
          </a:xfrm>
          <a:prstGeom prst="roundRect">
            <a:avLst>
              <a:gd name="adj" fmla="val 1096812"/>
            </a:avLst>
          </a:prstGeom>
          <a:solidFill>
            <a:srgbClr val="000000">
              <a:alpha val="8000"/>
            </a:srgbClr>
          </a:solidFill>
          <a:ln/>
        </p:spPr>
        <p:txBody>
          <a:bodyPr/>
          <a:lstStyle/>
          <a:p>
            <a:endParaRPr lang="en-US"/>
          </a:p>
        </p:txBody>
      </p:sp>
      <p:sp>
        <p:nvSpPr>
          <p:cNvPr id="4" name="Shape 2"/>
          <p:cNvSpPr/>
          <p:nvPr/>
        </p:nvSpPr>
        <p:spPr>
          <a:xfrm>
            <a:off x="6315015" y="2199918"/>
            <a:ext cx="779978" cy="30480"/>
          </a:xfrm>
          <a:prstGeom prst="roundRect">
            <a:avLst>
              <a:gd name="adj" fmla="val 1096812"/>
            </a:avLst>
          </a:prstGeom>
          <a:solidFill>
            <a:srgbClr val="2D4DF2"/>
          </a:solidFill>
          <a:ln/>
        </p:spPr>
        <p:txBody>
          <a:bodyPr/>
          <a:lstStyle/>
          <a:p>
            <a:endParaRPr lang="en-US"/>
          </a:p>
        </p:txBody>
      </p:sp>
      <p:sp>
        <p:nvSpPr>
          <p:cNvPr id="5" name="Shape 3"/>
          <p:cNvSpPr/>
          <p:nvPr/>
        </p:nvSpPr>
        <p:spPr>
          <a:xfrm>
            <a:off x="7064514" y="1964531"/>
            <a:ext cx="501372" cy="501372"/>
          </a:xfrm>
          <a:prstGeom prst="roundRect">
            <a:avLst>
              <a:gd name="adj" fmla="val 66679"/>
            </a:avLst>
          </a:prstGeom>
          <a:solidFill>
            <a:srgbClr val="F3F3FF"/>
          </a:solidFill>
          <a:ln w="22860">
            <a:solidFill>
              <a:srgbClr val="2D4DF2"/>
            </a:solidFill>
            <a:prstDash val="solid"/>
          </a:ln>
        </p:spPr>
        <p:txBody>
          <a:bodyPr/>
          <a:lstStyle/>
          <a:p>
            <a:endParaRPr lang="en-US"/>
          </a:p>
        </p:txBody>
      </p:sp>
      <p:sp>
        <p:nvSpPr>
          <p:cNvPr id="6" name="Text 4"/>
          <p:cNvSpPr/>
          <p:nvPr/>
        </p:nvSpPr>
        <p:spPr>
          <a:xfrm>
            <a:off x="7220724" y="2057876"/>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1</a:t>
            </a:r>
            <a:endParaRPr lang="en-US" sz="2450" dirty="0"/>
          </a:p>
        </p:txBody>
      </p:sp>
      <p:sp>
        <p:nvSpPr>
          <p:cNvPr id="7" name="Text 5"/>
          <p:cNvSpPr/>
          <p:nvPr/>
        </p:nvSpPr>
        <p:spPr>
          <a:xfrm>
            <a:off x="3467457" y="1936671"/>
            <a:ext cx="2621994" cy="327660"/>
          </a:xfrm>
          <a:prstGeom prst="rect">
            <a:avLst/>
          </a:prstGeom>
          <a:noFill/>
          <a:ln/>
        </p:spPr>
        <p:txBody>
          <a:bodyPr wrap="none" lIns="0" tIns="0" rIns="0" bIns="0" rtlCol="0" anchor="t"/>
          <a:lstStyle/>
          <a:p>
            <a:pPr marL="0" indent="0" algn="r">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Sensors Capture Data</a:t>
            </a:r>
            <a:endParaRPr lang="en-US" sz="2050" dirty="0"/>
          </a:p>
        </p:txBody>
      </p:sp>
      <p:sp>
        <p:nvSpPr>
          <p:cNvPr id="8" name="Text 6"/>
          <p:cNvSpPr/>
          <p:nvPr/>
        </p:nvSpPr>
        <p:spPr>
          <a:xfrm>
            <a:off x="779978" y="2398038"/>
            <a:ext cx="5309473" cy="713184"/>
          </a:xfrm>
          <a:prstGeom prst="rect">
            <a:avLst/>
          </a:prstGeom>
          <a:noFill/>
          <a:ln/>
        </p:spPr>
        <p:txBody>
          <a:bodyPr wrap="square" lIns="0" tIns="0" rIns="0" bIns="0" rtlCol="0" anchor="t"/>
          <a:lstStyle/>
          <a:p>
            <a:pPr marL="0" indent="0" algn="r">
              <a:lnSpc>
                <a:spcPts val="2800"/>
              </a:lnSpc>
              <a:buNone/>
            </a:pPr>
            <a:r>
              <a:rPr lang="en-US" sz="1750" dirty="0">
                <a:solidFill>
                  <a:srgbClr val="00002E"/>
                </a:solidFill>
                <a:latin typeface="PT Sans" pitchFamily="34" charset="0"/>
                <a:ea typeface="PT Sans" pitchFamily="34" charset="-122"/>
                <a:cs typeface="PT Sans" pitchFamily="34" charset="-120"/>
              </a:rPr>
              <a:t>Heart rate, blood oxygen, and heart activity are measured and turned into digital signals.</a:t>
            </a:r>
            <a:endParaRPr lang="en-US" sz="1750" dirty="0"/>
          </a:p>
        </p:txBody>
      </p:sp>
      <p:sp>
        <p:nvSpPr>
          <p:cNvPr id="9" name="Shape 7"/>
          <p:cNvSpPr/>
          <p:nvPr/>
        </p:nvSpPr>
        <p:spPr>
          <a:xfrm>
            <a:off x="7535406" y="3314105"/>
            <a:ext cx="779978" cy="30480"/>
          </a:xfrm>
          <a:prstGeom prst="roundRect">
            <a:avLst>
              <a:gd name="adj" fmla="val 1096812"/>
            </a:avLst>
          </a:prstGeom>
          <a:solidFill>
            <a:srgbClr val="018CE1"/>
          </a:solidFill>
          <a:ln/>
        </p:spPr>
        <p:txBody>
          <a:bodyPr/>
          <a:lstStyle/>
          <a:p>
            <a:endParaRPr lang="en-US"/>
          </a:p>
        </p:txBody>
      </p:sp>
      <p:sp>
        <p:nvSpPr>
          <p:cNvPr id="10" name="Shape 8"/>
          <p:cNvSpPr/>
          <p:nvPr/>
        </p:nvSpPr>
        <p:spPr>
          <a:xfrm>
            <a:off x="7064514" y="3078718"/>
            <a:ext cx="501372" cy="501372"/>
          </a:xfrm>
          <a:prstGeom prst="roundRect">
            <a:avLst>
              <a:gd name="adj" fmla="val 66679"/>
            </a:avLst>
          </a:prstGeom>
          <a:solidFill>
            <a:srgbClr val="F3F3FF"/>
          </a:solidFill>
          <a:ln w="22860">
            <a:solidFill>
              <a:srgbClr val="018CE1"/>
            </a:solidFill>
            <a:prstDash val="solid"/>
          </a:ln>
        </p:spPr>
        <p:txBody>
          <a:bodyPr/>
          <a:lstStyle/>
          <a:p>
            <a:endParaRPr lang="en-US"/>
          </a:p>
        </p:txBody>
      </p:sp>
      <p:sp>
        <p:nvSpPr>
          <p:cNvPr id="11" name="Text 9"/>
          <p:cNvSpPr/>
          <p:nvPr/>
        </p:nvSpPr>
        <p:spPr>
          <a:xfrm>
            <a:off x="7220724" y="3172063"/>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2</a:t>
            </a:r>
            <a:endParaRPr lang="en-US" sz="2450" dirty="0"/>
          </a:p>
        </p:txBody>
      </p:sp>
      <p:sp>
        <p:nvSpPr>
          <p:cNvPr id="12" name="Text 10"/>
          <p:cNvSpPr/>
          <p:nvPr/>
        </p:nvSpPr>
        <p:spPr>
          <a:xfrm>
            <a:off x="8540948" y="3050858"/>
            <a:ext cx="2859048" cy="327660"/>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Arduino Processes Data</a:t>
            </a:r>
            <a:endParaRPr lang="en-US" sz="2050" dirty="0"/>
          </a:p>
        </p:txBody>
      </p:sp>
      <p:sp>
        <p:nvSpPr>
          <p:cNvPr id="13" name="Text 11"/>
          <p:cNvSpPr/>
          <p:nvPr/>
        </p:nvSpPr>
        <p:spPr>
          <a:xfrm>
            <a:off x="8540948" y="3512225"/>
            <a:ext cx="5309473" cy="713184"/>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The Arduino receives the data, cleans it up, does calculations, and prepares it for sending.</a:t>
            </a:r>
            <a:endParaRPr lang="en-US" sz="1750" dirty="0"/>
          </a:p>
        </p:txBody>
      </p:sp>
      <p:sp>
        <p:nvSpPr>
          <p:cNvPr id="14" name="Shape 12"/>
          <p:cNvSpPr/>
          <p:nvPr/>
        </p:nvSpPr>
        <p:spPr>
          <a:xfrm>
            <a:off x="6315015" y="4316968"/>
            <a:ext cx="779978" cy="30480"/>
          </a:xfrm>
          <a:prstGeom prst="roundRect">
            <a:avLst>
              <a:gd name="adj" fmla="val 1096812"/>
            </a:avLst>
          </a:prstGeom>
          <a:solidFill>
            <a:srgbClr val="DA33BF"/>
          </a:solidFill>
          <a:ln/>
        </p:spPr>
        <p:txBody>
          <a:bodyPr/>
          <a:lstStyle/>
          <a:p>
            <a:endParaRPr lang="en-US"/>
          </a:p>
        </p:txBody>
      </p:sp>
      <p:sp>
        <p:nvSpPr>
          <p:cNvPr id="15" name="Shape 13"/>
          <p:cNvSpPr/>
          <p:nvPr/>
        </p:nvSpPr>
        <p:spPr>
          <a:xfrm>
            <a:off x="7064514" y="4081582"/>
            <a:ext cx="501372" cy="501372"/>
          </a:xfrm>
          <a:prstGeom prst="roundRect">
            <a:avLst>
              <a:gd name="adj" fmla="val 66679"/>
            </a:avLst>
          </a:prstGeom>
          <a:solidFill>
            <a:srgbClr val="F3F3FF"/>
          </a:solidFill>
          <a:ln w="22860">
            <a:solidFill>
              <a:srgbClr val="DA33BF"/>
            </a:solidFill>
            <a:prstDash val="solid"/>
          </a:ln>
        </p:spPr>
        <p:txBody>
          <a:bodyPr/>
          <a:lstStyle/>
          <a:p>
            <a:endParaRPr lang="en-US"/>
          </a:p>
        </p:txBody>
      </p:sp>
      <p:sp>
        <p:nvSpPr>
          <p:cNvPr id="16" name="Text 14"/>
          <p:cNvSpPr/>
          <p:nvPr/>
        </p:nvSpPr>
        <p:spPr>
          <a:xfrm>
            <a:off x="7220724" y="4174927"/>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3</a:t>
            </a:r>
            <a:endParaRPr lang="en-US" sz="2450" dirty="0"/>
          </a:p>
        </p:txBody>
      </p:sp>
      <p:sp>
        <p:nvSpPr>
          <p:cNvPr id="17" name="Text 15"/>
          <p:cNvSpPr/>
          <p:nvPr/>
        </p:nvSpPr>
        <p:spPr>
          <a:xfrm>
            <a:off x="2401491" y="4053721"/>
            <a:ext cx="3687961" cy="327660"/>
          </a:xfrm>
          <a:prstGeom prst="rect">
            <a:avLst/>
          </a:prstGeom>
          <a:noFill/>
          <a:ln/>
        </p:spPr>
        <p:txBody>
          <a:bodyPr wrap="none" lIns="0" tIns="0" rIns="0" bIns="0" rtlCol="0" anchor="t"/>
          <a:lstStyle/>
          <a:p>
            <a:pPr marL="0" indent="0" algn="r">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Data Transmission and Display</a:t>
            </a:r>
            <a:endParaRPr lang="en-US" sz="2050" dirty="0"/>
          </a:p>
        </p:txBody>
      </p:sp>
      <p:sp>
        <p:nvSpPr>
          <p:cNvPr id="18" name="Text 16"/>
          <p:cNvSpPr/>
          <p:nvPr/>
        </p:nvSpPr>
        <p:spPr>
          <a:xfrm>
            <a:off x="779978" y="4515088"/>
            <a:ext cx="5309473" cy="713184"/>
          </a:xfrm>
          <a:prstGeom prst="rect">
            <a:avLst/>
          </a:prstGeom>
          <a:noFill/>
          <a:ln/>
        </p:spPr>
        <p:txBody>
          <a:bodyPr wrap="square" lIns="0" tIns="0" rIns="0" bIns="0" rtlCol="0" anchor="t"/>
          <a:lstStyle/>
          <a:p>
            <a:pPr marL="0" indent="0" algn="r">
              <a:lnSpc>
                <a:spcPts val="2800"/>
              </a:lnSpc>
              <a:buNone/>
            </a:pPr>
            <a:r>
              <a:rPr lang="en-US" sz="1750" dirty="0">
                <a:solidFill>
                  <a:srgbClr val="00002E"/>
                </a:solidFill>
                <a:latin typeface="PT Sans" pitchFamily="34" charset="0"/>
                <a:ea typeface="PT Sans" pitchFamily="34" charset="-122"/>
                <a:cs typeface="PT Sans" pitchFamily="34" charset="-120"/>
              </a:rPr>
              <a:t>The data shows up on the screen and is sent wirelessly to your phone app.</a:t>
            </a:r>
            <a:endParaRPr lang="en-US" sz="1750" dirty="0"/>
          </a:p>
        </p:txBody>
      </p:sp>
      <p:sp>
        <p:nvSpPr>
          <p:cNvPr id="19" name="Shape 17"/>
          <p:cNvSpPr/>
          <p:nvPr/>
        </p:nvSpPr>
        <p:spPr>
          <a:xfrm>
            <a:off x="7535406" y="5319832"/>
            <a:ext cx="779978" cy="30480"/>
          </a:xfrm>
          <a:prstGeom prst="roundRect">
            <a:avLst>
              <a:gd name="adj" fmla="val 1096812"/>
            </a:avLst>
          </a:prstGeom>
          <a:solidFill>
            <a:srgbClr val="2D4DF2"/>
          </a:solidFill>
          <a:ln/>
        </p:spPr>
        <p:txBody>
          <a:bodyPr/>
          <a:lstStyle/>
          <a:p>
            <a:endParaRPr lang="en-US"/>
          </a:p>
        </p:txBody>
      </p:sp>
      <p:sp>
        <p:nvSpPr>
          <p:cNvPr id="20" name="Shape 18"/>
          <p:cNvSpPr/>
          <p:nvPr/>
        </p:nvSpPr>
        <p:spPr>
          <a:xfrm>
            <a:off x="7064514" y="5084445"/>
            <a:ext cx="501372" cy="501372"/>
          </a:xfrm>
          <a:prstGeom prst="roundRect">
            <a:avLst>
              <a:gd name="adj" fmla="val 66679"/>
            </a:avLst>
          </a:prstGeom>
          <a:solidFill>
            <a:srgbClr val="F3F3FF"/>
          </a:solidFill>
          <a:ln w="22860">
            <a:solidFill>
              <a:srgbClr val="2D4DF2"/>
            </a:solidFill>
            <a:prstDash val="solid"/>
          </a:ln>
        </p:spPr>
        <p:txBody>
          <a:bodyPr/>
          <a:lstStyle/>
          <a:p>
            <a:endParaRPr lang="en-US"/>
          </a:p>
        </p:txBody>
      </p:sp>
      <p:sp>
        <p:nvSpPr>
          <p:cNvPr id="21" name="Text 19"/>
          <p:cNvSpPr/>
          <p:nvPr/>
        </p:nvSpPr>
        <p:spPr>
          <a:xfrm>
            <a:off x="7220724" y="5177790"/>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4</a:t>
            </a:r>
            <a:endParaRPr lang="en-US" sz="2450" dirty="0"/>
          </a:p>
        </p:txBody>
      </p:sp>
      <p:sp>
        <p:nvSpPr>
          <p:cNvPr id="22" name="Text 20"/>
          <p:cNvSpPr/>
          <p:nvPr/>
        </p:nvSpPr>
        <p:spPr>
          <a:xfrm>
            <a:off x="8540948" y="5056584"/>
            <a:ext cx="2621994" cy="327660"/>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Result Display</a:t>
            </a:r>
            <a:endParaRPr lang="en-US" sz="2050" dirty="0"/>
          </a:p>
        </p:txBody>
      </p:sp>
      <p:sp>
        <p:nvSpPr>
          <p:cNvPr id="23" name="Text 21"/>
          <p:cNvSpPr/>
          <p:nvPr/>
        </p:nvSpPr>
        <p:spPr>
          <a:xfrm>
            <a:off x="8540948" y="5517952"/>
            <a:ext cx="5309473" cy="713184"/>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The app displays the analysis results from the AI model.</a:t>
            </a:r>
            <a:endParaRPr lang="en-US" sz="1750" dirty="0"/>
          </a:p>
        </p:txBody>
      </p:sp>
      <p:sp>
        <p:nvSpPr>
          <p:cNvPr id="24" name="Shape 22"/>
          <p:cNvSpPr/>
          <p:nvPr/>
        </p:nvSpPr>
        <p:spPr>
          <a:xfrm>
            <a:off x="6315015" y="6322695"/>
            <a:ext cx="779978" cy="30480"/>
          </a:xfrm>
          <a:prstGeom prst="roundRect">
            <a:avLst>
              <a:gd name="adj" fmla="val 1096812"/>
            </a:avLst>
          </a:prstGeom>
          <a:solidFill>
            <a:srgbClr val="018CE1"/>
          </a:solidFill>
          <a:ln/>
        </p:spPr>
        <p:txBody>
          <a:bodyPr/>
          <a:lstStyle/>
          <a:p>
            <a:endParaRPr lang="en-US"/>
          </a:p>
        </p:txBody>
      </p:sp>
      <p:sp>
        <p:nvSpPr>
          <p:cNvPr id="25" name="Shape 23"/>
          <p:cNvSpPr/>
          <p:nvPr/>
        </p:nvSpPr>
        <p:spPr>
          <a:xfrm>
            <a:off x="7064514" y="6087308"/>
            <a:ext cx="501372" cy="501372"/>
          </a:xfrm>
          <a:prstGeom prst="roundRect">
            <a:avLst>
              <a:gd name="adj" fmla="val 66679"/>
            </a:avLst>
          </a:prstGeom>
          <a:solidFill>
            <a:srgbClr val="F3F3FF"/>
          </a:solidFill>
          <a:ln w="22860">
            <a:solidFill>
              <a:srgbClr val="018CE1"/>
            </a:solidFill>
            <a:prstDash val="solid"/>
          </a:ln>
        </p:spPr>
        <p:txBody>
          <a:bodyPr/>
          <a:lstStyle/>
          <a:p>
            <a:endParaRPr lang="en-US"/>
          </a:p>
        </p:txBody>
      </p:sp>
      <p:sp>
        <p:nvSpPr>
          <p:cNvPr id="26" name="Text 24"/>
          <p:cNvSpPr/>
          <p:nvPr/>
        </p:nvSpPr>
        <p:spPr>
          <a:xfrm>
            <a:off x="7220724" y="6180653"/>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5</a:t>
            </a:r>
            <a:endParaRPr lang="en-US" sz="2450" dirty="0"/>
          </a:p>
        </p:txBody>
      </p:sp>
      <p:sp>
        <p:nvSpPr>
          <p:cNvPr id="27" name="Text 25"/>
          <p:cNvSpPr/>
          <p:nvPr/>
        </p:nvSpPr>
        <p:spPr>
          <a:xfrm>
            <a:off x="3467457" y="6059448"/>
            <a:ext cx="2621994" cy="327660"/>
          </a:xfrm>
          <a:prstGeom prst="rect">
            <a:avLst/>
          </a:prstGeom>
          <a:noFill/>
          <a:ln/>
        </p:spPr>
        <p:txBody>
          <a:bodyPr wrap="none" lIns="0" tIns="0" rIns="0" bIns="0" rtlCol="0" anchor="t"/>
          <a:lstStyle/>
          <a:p>
            <a:pPr marL="0" indent="0" algn="r">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Data Storage</a:t>
            </a:r>
            <a:endParaRPr lang="en-US" sz="2050" dirty="0"/>
          </a:p>
        </p:txBody>
      </p:sp>
      <p:sp>
        <p:nvSpPr>
          <p:cNvPr id="28" name="Text 26"/>
          <p:cNvSpPr/>
          <p:nvPr/>
        </p:nvSpPr>
        <p:spPr>
          <a:xfrm>
            <a:off x="779978" y="6520815"/>
            <a:ext cx="5309473" cy="356592"/>
          </a:xfrm>
          <a:prstGeom prst="rect">
            <a:avLst/>
          </a:prstGeom>
          <a:noFill/>
          <a:ln/>
        </p:spPr>
        <p:txBody>
          <a:bodyPr wrap="none" lIns="0" tIns="0" rIns="0" bIns="0" rtlCol="0" anchor="t"/>
          <a:lstStyle/>
          <a:p>
            <a:pPr marL="0" indent="0" algn="r">
              <a:lnSpc>
                <a:spcPts val="2800"/>
              </a:lnSpc>
              <a:buNone/>
            </a:pPr>
            <a:r>
              <a:rPr lang="en-US" sz="1750" dirty="0">
                <a:solidFill>
                  <a:srgbClr val="00002E"/>
                </a:solidFill>
                <a:latin typeface="PT Sans" pitchFamily="34" charset="0"/>
                <a:ea typeface="PT Sans" pitchFamily="34" charset="-122"/>
                <a:cs typeface="PT Sans" pitchFamily="34" charset="-120"/>
              </a:rPr>
              <a:t>The app saves your data for later use.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A72A5-00BA-FE7C-C4A9-8D4ECA925652}"/>
            </a:ext>
          </a:extLst>
        </p:cNvPr>
        <p:cNvGrpSpPr/>
        <p:nvPr/>
      </p:nvGrpSpPr>
      <p:grpSpPr>
        <a:xfrm>
          <a:off x="0" y="0"/>
          <a:ext cx="0" cy="0"/>
          <a:chOff x="0" y="0"/>
          <a:chExt cx="0" cy="0"/>
        </a:xfrm>
      </p:grpSpPr>
      <p:sp>
        <p:nvSpPr>
          <p:cNvPr id="2" name="Straight Connector 2">
            <a:extLst>
              <a:ext uri="{FF2B5EF4-FFF2-40B4-BE49-F238E27FC236}">
                <a16:creationId xmlns:a16="http://schemas.microsoft.com/office/drawing/2014/main" id="{50C748F5-5CFE-8FAF-4DC6-1DA7221B03C0}"/>
              </a:ext>
            </a:extLst>
          </p:cNvPr>
          <p:cNvSpPr/>
          <p:nvPr/>
        </p:nvSpPr>
        <p:spPr>
          <a:xfrm flipV="1">
            <a:off x="8310422" y="7326093"/>
            <a:ext cx="5948809" cy="32243"/>
          </a:xfrm>
          <a:prstGeom prst="line">
            <a:avLst/>
          </a:prstGeom>
          <a:ln w="34925">
            <a:solidFill>
              <a:schemeClr val="accent1"/>
            </a:solidFill>
            <a:miter/>
          </a:ln>
          <a:effectLst>
            <a:outerShdw blurRad="50800" dist="38100" dir="5400000" rotWithShape="0">
              <a:srgbClr val="000000">
                <a:alpha val="40000"/>
              </a:srgbClr>
            </a:outerShdw>
          </a:effectLst>
        </p:spPr>
        <p:txBody>
          <a:bodyPr lIns="45719" rIns="45719"/>
          <a:lstStyle/>
          <a:p>
            <a:endParaRPr dirty="0"/>
          </a:p>
        </p:txBody>
      </p:sp>
      <p:sp>
        <p:nvSpPr>
          <p:cNvPr id="3" name="Straight Connector 13">
            <a:extLst>
              <a:ext uri="{FF2B5EF4-FFF2-40B4-BE49-F238E27FC236}">
                <a16:creationId xmlns:a16="http://schemas.microsoft.com/office/drawing/2014/main" id="{B5D58871-B561-04D5-1C47-911338FF7AF4}"/>
              </a:ext>
            </a:extLst>
          </p:cNvPr>
          <p:cNvSpPr/>
          <p:nvPr/>
        </p:nvSpPr>
        <p:spPr>
          <a:xfrm flipH="1" flipV="1">
            <a:off x="14259230" y="588314"/>
            <a:ext cx="1" cy="6719497"/>
          </a:xfrm>
          <a:prstGeom prst="line">
            <a:avLst/>
          </a:prstGeom>
          <a:ln w="34925">
            <a:solidFill>
              <a:schemeClr val="accent1"/>
            </a:solidFill>
            <a:miter/>
          </a:ln>
          <a:effectLst>
            <a:outerShdw blurRad="50800" dist="38100" dir="2700000" rotWithShape="0">
              <a:srgbClr val="000000">
                <a:alpha val="40000"/>
              </a:srgbClr>
            </a:outerShdw>
          </a:effectLst>
        </p:spPr>
        <p:txBody>
          <a:bodyPr lIns="45719" rIns="45719"/>
          <a:lstStyle/>
          <a:p>
            <a:endParaRPr/>
          </a:p>
        </p:txBody>
      </p:sp>
      <p:sp>
        <p:nvSpPr>
          <p:cNvPr id="4" name="Straight Connector 16">
            <a:extLst>
              <a:ext uri="{FF2B5EF4-FFF2-40B4-BE49-F238E27FC236}">
                <a16:creationId xmlns:a16="http://schemas.microsoft.com/office/drawing/2014/main" id="{188FE569-CE34-62EB-A84B-54AE9AA5525E}"/>
              </a:ext>
            </a:extLst>
          </p:cNvPr>
          <p:cNvSpPr/>
          <p:nvPr/>
        </p:nvSpPr>
        <p:spPr>
          <a:xfrm flipH="1" flipV="1">
            <a:off x="814959" y="549699"/>
            <a:ext cx="13385104" cy="41918"/>
          </a:xfrm>
          <a:prstGeom prst="line">
            <a:avLst/>
          </a:prstGeom>
          <a:ln w="34925">
            <a:solidFill>
              <a:schemeClr val="accent1"/>
            </a:solidFill>
            <a:miter/>
          </a:ln>
        </p:spPr>
        <p:txBody>
          <a:bodyPr lIns="45719" rIns="45719"/>
          <a:lstStyle/>
          <a:p>
            <a:endParaRPr dirty="0"/>
          </a:p>
        </p:txBody>
      </p:sp>
      <p:sp>
        <p:nvSpPr>
          <p:cNvPr id="5" name="Straight Connector 19">
            <a:extLst>
              <a:ext uri="{FF2B5EF4-FFF2-40B4-BE49-F238E27FC236}">
                <a16:creationId xmlns:a16="http://schemas.microsoft.com/office/drawing/2014/main" id="{6447D781-A95E-2645-1337-8FBD3712787F}"/>
              </a:ext>
            </a:extLst>
          </p:cNvPr>
          <p:cNvSpPr/>
          <p:nvPr/>
        </p:nvSpPr>
        <p:spPr>
          <a:xfrm>
            <a:off x="814959" y="558946"/>
            <a:ext cx="59167" cy="6719498"/>
          </a:xfrm>
          <a:prstGeom prst="line">
            <a:avLst/>
          </a:prstGeom>
          <a:ln w="34925">
            <a:solidFill>
              <a:schemeClr val="accent1"/>
            </a:solidFill>
            <a:miter/>
          </a:ln>
        </p:spPr>
        <p:txBody>
          <a:bodyPr lIns="45719" rIns="45719"/>
          <a:lstStyle/>
          <a:p>
            <a:endParaRPr/>
          </a:p>
        </p:txBody>
      </p:sp>
      <p:sp>
        <p:nvSpPr>
          <p:cNvPr id="6" name="Straight Connector 21">
            <a:extLst>
              <a:ext uri="{FF2B5EF4-FFF2-40B4-BE49-F238E27FC236}">
                <a16:creationId xmlns:a16="http://schemas.microsoft.com/office/drawing/2014/main" id="{2E3A7DA8-DB87-6B24-DA68-11FDD06ED28B}"/>
              </a:ext>
            </a:extLst>
          </p:cNvPr>
          <p:cNvSpPr/>
          <p:nvPr/>
        </p:nvSpPr>
        <p:spPr>
          <a:xfrm flipV="1">
            <a:off x="763777" y="7244382"/>
            <a:ext cx="2266889" cy="10243"/>
          </a:xfrm>
          <a:prstGeom prst="line">
            <a:avLst/>
          </a:prstGeom>
          <a:ln w="34925">
            <a:solidFill>
              <a:schemeClr val="accent1"/>
            </a:solidFill>
            <a:miter/>
          </a:ln>
        </p:spPr>
        <p:txBody>
          <a:bodyPr lIns="45719" rIns="45719"/>
          <a:lstStyle/>
          <a:p>
            <a:endParaRPr/>
          </a:p>
        </p:txBody>
      </p:sp>
      <p:sp>
        <p:nvSpPr>
          <p:cNvPr id="7" name="Flowchart: Delay 1">
            <a:extLst>
              <a:ext uri="{FF2B5EF4-FFF2-40B4-BE49-F238E27FC236}">
                <a16:creationId xmlns:a16="http://schemas.microsoft.com/office/drawing/2014/main" id="{EDDE3D70-5729-EFCF-8FBF-B09487327785}"/>
              </a:ext>
            </a:extLst>
          </p:cNvPr>
          <p:cNvSpPr/>
          <p:nvPr/>
        </p:nvSpPr>
        <p:spPr>
          <a:xfrm rot="16200000">
            <a:off x="3886270" y="6422940"/>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C000"/>
          </a:solidFill>
          <a:ln w="12700">
            <a:solidFill>
              <a:srgbClr val="FFC00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solidFill>
                <a:srgbClr val="FFC000"/>
              </a:solidFill>
            </a:endParaRPr>
          </a:p>
        </p:txBody>
      </p:sp>
      <p:sp>
        <p:nvSpPr>
          <p:cNvPr id="8" name="Flowchart: Delay 3">
            <a:extLst>
              <a:ext uri="{FF2B5EF4-FFF2-40B4-BE49-F238E27FC236}">
                <a16:creationId xmlns:a16="http://schemas.microsoft.com/office/drawing/2014/main" id="{6AAD5524-9503-9229-502F-CBB399609E6D}"/>
              </a:ext>
            </a:extLst>
          </p:cNvPr>
          <p:cNvSpPr/>
          <p:nvPr/>
        </p:nvSpPr>
        <p:spPr>
          <a:xfrm rot="10800000">
            <a:off x="13337225" y="3209548"/>
            <a:ext cx="1258969" cy="1870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chemeClr val="accent4"/>
          </a:solidFill>
          <a:ln w="12700">
            <a:solidFill>
              <a:srgbClr val="0070C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9" name="TextBox 56">
            <a:extLst>
              <a:ext uri="{FF2B5EF4-FFF2-40B4-BE49-F238E27FC236}">
                <a16:creationId xmlns:a16="http://schemas.microsoft.com/office/drawing/2014/main" id="{F94EAEEA-C5E7-111C-7C8D-7234A024E334}"/>
              </a:ext>
            </a:extLst>
          </p:cNvPr>
          <p:cNvSpPr txBox="1"/>
          <p:nvPr/>
        </p:nvSpPr>
        <p:spPr>
          <a:xfrm>
            <a:off x="1151234" y="3393133"/>
            <a:ext cx="29141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6000" b="1">
                <a:ln w="10160" cap="flat">
                  <a:solidFill>
                    <a:schemeClr val="accent5"/>
                  </a:solidFill>
                  <a:prstDash val="solid"/>
                  <a:round/>
                </a:ln>
                <a:solidFill>
                  <a:srgbClr val="FFFFFF"/>
                </a:solidFill>
                <a:effectLst>
                  <a:outerShdw blurRad="38100" dist="22860" dir="5400000" rotWithShape="0">
                    <a:srgbClr val="000000">
                      <a:alpha val="30000"/>
                    </a:srgbClr>
                  </a:outerShdw>
                </a:effectLst>
              </a:defRPr>
            </a:lvl1pPr>
          </a:lstStyle>
          <a:p>
            <a:r>
              <a:rPr dirty="0">
                <a:solidFill>
                  <a:schemeClr val="accent6"/>
                </a:solidFill>
              </a:rPr>
              <a:t>Agenda</a:t>
            </a:r>
          </a:p>
        </p:txBody>
      </p:sp>
      <p:grpSp>
        <p:nvGrpSpPr>
          <p:cNvPr id="10" name="Google Shape;891;p19">
            <a:extLst>
              <a:ext uri="{FF2B5EF4-FFF2-40B4-BE49-F238E27FC236}">
                <a16:creationId xmlns:a16="http://schemas.microsoft.com/office/drawing/2014/main" id="{CC44B753-5767-6BB9-50D8-435A3E421E70}"/>
              </a:ext>
            </a:extLst>
          </p:cNvPr>
          <p:cNvGrpSpPr/>
          <p:nvPr/>
        </p:nvGrpSpPr>
        <p:grpSpPr>
          <a:xfrm>
            <a:off x="6775307" y="2828215"/>
            <a:ext cx="5974232" cy="1576297"/>
            <a:chOff x="-1" y="-230633"/>
            <a:chExt cx="5564936" cy="992078"/>
          </a:xfrm>
        </p:grpSpPr>
        <p:sp>
          <p:nvSpPr>
            <p:cNvPr id="11" name="Google Shape;892;p19">
              <a:extLst>
                <a:ext uri="{FF2B5EF4-FFF2-40B4-BE49-F238E27FC236}">
                  <a16:creationId xmlns:a16="http://schemas.microsoft.com/office/drawing/2014/main" id="{ED5D7154-E145-773B-1998-532CFEACF736}"/>
                </a:ext>
              </a:extLst>
            </p:cNvPr>
            <p:cNvSpPr/>
            <p:nvPr/>
          </p:nvSpPr>
          <p:spPr>
            <a:xfrm>
              <a:off x="576265" y="96216"/>
              <a:ext cx="4988670" cy="560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29"/>
                    <a:pt x="20888" y="0"/>
                    <a:pt x="20009" y="0"/>
                  </a:cubicBezTo>
                  <a:close/>
                </a:path>
              </a:pathLst>
            </a:custGeom>
            <a:solidFill>
              <a:srgbClr val="5EB2FC"/>
            </a:solidFill>
            <a:ln w="12700" cap="flat">
              <a:noFill/>
              <a:miter lim="400000"/>
            </a:ln>
            <a:effectLst/>
          </p:spPr>
          <p:txBody>
            <a:bodyPr wrap="square" lIns="45719" tIns="45719" rIns="45719" bIns="45719" numCol="1" anchor="ctr">
              <a:noAutofit/>
            </a:bodyPr>
            <a:lstStyle/>
            <a:p>
              <a:pPr>
                <a:defRPr sz="2400"/>
              </a:pPr>
              <a:endParaRPr/>
            </a:p>
          </p:txBody>
        </p:sp>
        <p:sp>
          <p:nvSpPr>
            <p:cNvPr id="12" name="Google Shape;893;p19">
              <a:extLst>
                <a:ext uri="{FF2B5EF4-FFF2-40B4-BE49-F238E27FC236}">
                  <a16:creationId xmlns:a16="http://schemas.microsoft.com/office/drawing/2014/main" id="{590419E8-60A1-037B-3C49-D6C6F156CEAC}"/>
                </a:ext>
              </a:extLst>
            </p:cNvPr>
            <p:cNvSpPr/>
            <p:nvPr/>
          </p:nvSpPr>
          <p:spPr>
            <a:xfrm>
              <a:off x="4896010" y="150887"/>
              <a:ext cx="602327" cy="45940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28" y="0"/>
                    <a:pt x="0" y="4840"/>
                    <a:pt x="0" y="10806"/>
                  </a:cubicBezTo>
                  <a:cubicBezTo>
                    <a:pt x="0" y="16773"/>
                    <a:pt x="4828" y="21600"/>
                    <a:pt x="10794" y="21600"/>
                  </a:cubicBezTo>
                  <a:cubicBezTo>
                    <a:pt x="16773" y="21600"/>
                    <a:pt x="21600" y="16773"/>
                    <a:pt x="21600" y="10806"/>
                  </a:cubicBezTo>
                  <a:cubicBezTo>
                    <a:pt x="21600" y="4840"/>
                    <a:pt x="16773" y="0"/>
                    <a:pt x="10794"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13" name="Google Shape;894;p19">
              <a:extLst>
                <a:ext uri="{FF2B5EF4-FFF2-40B4-BE49-F238E27FC236}">
                  <a16:creationId xmlns:a16="http://schemas.microsoft.com/office/drawing/2014/main" id="{E5D4C35D-48CE-BCFC-6CB1-4F0DE0541251}"/>
                </a:ext>
              </a:extLst>
            </p:cNvPr>
            <p:cNvSpPr/>
            <p:nvPr/>
          </p:nvSpPr>
          <p:spPr>
            <a:xfrm>
              <a:off x="-1" y="0"/>
              <a:ext cx="998081" cy="761445"/>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2"/>
                    <a:pt x="8231" y="965"/>
                  </a:cubicBezTo>
                  <a:lnTo>
                    <a:pt x="931" y="8479"/>
                  </a:lnTo>
                  <a:cubicBezTo>
                    <a:pt x="-311" y="9758"/>
                    <a:pt x="-311" y="11842"/>
                    <a:pt x="931" y="13129"/>
                  </a:cubicBezTo>
                  <a:lnTo>
                    <a:pt x="8231" y="20635"/>
                  </a:lnTo>
                  <a:cubicBezTo>
                    <a:pt x="8852" y="21278"/>
                    <a:pt x="9669" y="21600"/>
                    <a:pt x="10486" y="21600"/>
                  </a:cubicBezTo>
                  <a:cubicBezTo>
                    <a:pt x="11304" y="21600"/>
                    <a:pt x="12122" y="21278"/>
                    <a:pt x="12747" y="20635"/>
                  </a:cubicBezTo>
                  <a:lnTo>
                    <a:pt x="20039" y="13129"/>
                  </a:lnTo>
                  <a:cubicBezTo>
                    <a:pt x="21289" y="11842"/>
                    <a:pt x="21289" y="9758"/>
                    <a:pt x="20039" y="8479"/>
                  </a:cubicBezTo>
                  <a:lnTo>
                    <a:pt x="12747" y="965"/>
                  </a:lnTo>
                  <a:cubicBezTo>
                    <a:pt x="12122" y="322"/>
                    <a:pt x="11304" y="0"/>
                    <a:pt x="10486" y="0"/>
                  </a:cubicBezTo>
                  <a:close/>
                </a:path>
              </a:pathLst>
            </a:custGeom>
            <a:solidFill>
              <a:srgbClr val="4685BC"/>
            </a:solidFill>
            <a:ln w="12700" cap="flat">
              <a:noFill/>
              <a:miter lim="400000"/>
            </a:ln>
            <a:effectLst/>
          </p:spPr>
          <p:txBody>
            <a:bodyPr wrap="square" lIns="45719" tIns="45719" rIns="45719" bIns="45719" numCol="1" anchor="ctr">
              <a:noAutofit/>
            </a:bodyPr>
            <a:lstStyle/>
            <a:p>
              <a:pPr>
                <a:defRPr sz="2400"/>
              </a:pPr>
              <a:endParaRPr/>
            </a:p>
          </p:txBody>
        </p:sp>
        <p:grpSp>
          <p:nvGrpSpPr>
            <p:cNvPr id="14" name="Google Shape;895;p19">
              <a:extLst>
                <a:ext uri="{FF2B5EF4-FFF2-40B4-BE49-F238E27FC236}">
                  <a16:creationId xmlns:a16="http://schemas.microsoft.com/office/drawing/2014/main" id="{F66C23F0-FC50-4BE0-526D-9A6EFDACEE23}"/>
                </a:ext>
              </a:extLst>
            </p:cNvPr>
            <p:cNvGrpSpPr/>
            <p:nvPr/>
          </p:nvGrpSpPr>
          <p:grpSpPr>
            <a:xfrm>
              <a:off x="81900" y="4825"/>
              <a:ext cx="834376" cy="751801"/>
              <a:chOff x="0" y="0"/>
              <a:chExt cx="834375" cy="751799"/>
            </a:xfrm>
          </p:grpSpPr>
          <p:sp>
            <p:nvSpPr>
              <p:cNvPr id="16" name="Shape">
                <a:extLst>
                  <a:ext uri="{FF2B5EF4-FFF2-40B4-BE49-F238E27FC236}">
                    <a16:creationId xmlns:a16="http://schemas.microsoft.com/office/drawing/2014/main" id="{2E454AA0-78EE-75DA-761A-B137058B9AC7}"/>
                  </a:ext>
                </a:extLst>
              </p:cNvPr>
              <p:cNvSpPr/>
              <p:nvPr/>
            </p:nvSpPr>
            <p:spPr>
              <a:xfrm>
                <a:off x="9667" y="65150"/>
                <a:ext cx="815042" cy="621501"/>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4"/>
                      <a:pt x="8741" y="762"/>
                    </a:cubicBezTo>
                    <a:lnTo>
                      <a:pt x="751" y="8953"/>
                    </a:lnTo>
                    <a:cubicBezTo>
                      <a:pt x="-250" y="9978"/>
                      <a:pt x="-250" y="11631"/>
                      <a:pt x="751" y="12647"/>
                    </a:cubicBezTo>
                    <a:lnTo>
                      <a:pt x="8741" y="20838"/>
                    </a:lnTo>
                    <a:cubicBezTo>
                      <a:pt x="9242" y="21346"/>
                      <a:pt x="9896" y="21600"/>
                      <a:pt x="10549" y="21600"/>
                    </a:cubicBezTo>
                    <a:cubicBezTo>
                      <a:pt x="11202" y="21600"/>
                      <a:pt x="11853" y="21346"/>
                      <a:pt x="12349" y="20838"/>
                    </a:cubicBezTo>
                    <a:lnTo>
                      <a:pt x="20349" y="12647"/>
                    </a:lnTo>
                    <a:cubicBezTo>
                      <a:pt x="21350" y="11631"/>
                      <a:pt x="21350" y="9978"/>
                      <a:pt x="20349" y="8953"/>
                    </a:cubicBezTo>
                    <a:lnTo>
                      <a:pt x="12349" y="762"/>
                    </a:lnTo>
                    <a:cubicBezTo>
                      <a:pt x="11853" y="254"/>
                      <a:pt x="11202" y="0"/>
                      <a:pt x="10549" y="0"/>
                    </a:cubicBezTo>
                    <a:close/>
                  </a:path>
                </a:pathLst>
              </a:custGeom>
              <a:solidFill>
                <a:srgbClr val="5EB2F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17" name="03">
                <a:extLst>
                  <a:ext uri="{FF2B5EF4-FFF2-40B4-BE49-F238E27FC236}">
                    <a16:creationId xmlns:a16="http://schemas.microsoft.com/office/drawing/2014/main" id="{9A28FE5A-A138-AB06-7511-090398F604EC}"/>
                  </a:ext>
                </a:extLst>
              </p:cNvPr>
              <p:cNvSpPr txBox="1"/>
              <p:nvPr/>
            </p:nvSpPr>
            <p:spPr>
              <a:xfrm>
                <a:off x="0" y="-1"/>
                <a:ext cx="834376" cy="75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03</a:t>
                </a:r>
              </a:p>
            </p:txBody>
          </p:sp>
        </p:grpSp>
        <p:sp>
          <p:nvSpPr>
            <p:cNvPr id="15" name="Google Shape;898;p19">
              <a:extLst>
                <a:ext uri="{FF2B5EF4-FFF2-40B4-BE49-F238E27FC236}">
                  <a16:creationId xmlns:a16="http://schemas.microsoft.com/office/drawing/2014/main" id="{E8BBEB6D-351C-9A43-B79D-FDE68B4F6F8D}"/>
                </a:ext>
              </a:extLst>
            </p:cNvPr>
            <p:cNvSpPr txBox="1"/>
            <p:nvPr/>
          </p:nvSpPr>
          <p:spPr>
            <a:xfrm>
              <a:off x="893319" y="-230633"/>
              <a:ext cx="3795507" cy="8910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pPr algn="ctr"/>
              <a:endParaRPr lang="en-US" sz="2800" dirty="0"/>
            </a:p>
            <a:p>
              <a:pPr algn="ctr"/>
              <a:r>
                <a:rPr lang="en-US" sz="2400" dirty="0"/>
                <a:t>Application Designs &amp; methodology</a:t>
              </a:r>
              <a:endParaRPr sz="2400" dirty="0"/>
            </a:p>
          </p:txBody>
        </p:sp>
      </p:grpSp>
      <p:grpSp>
        <p:nvGrpSpPr>
          <p:cNvPr id="19" name="Google Shape;908;p19">
            <a:extLst>
              <a:ext uri="{FF2B5EF4-FFF2-40B4-BE49-F238E27FC236}">
                <a16:creationId xmlns:a16="http://schemas.microsoft.com/office/drawing/2014/main" id="{C55D7D8A-EA83-EE99-3E97-4CD4020B3C7C}"/>
              </a:ext>
            </a:extLst>
          </p:cNvPr>
          <p:cNvGrpSpPr/>
          <p:nvPr/>
        </p:nvGrpSpPr>
        <p:grpSpPr>
          <a:xfrm>
            <a:off x="6161927" y="2117458"/>
            <a:ext cx="5914063" cy="1066553"/>
            <a:chOff x="0" y="0"/>
            <a:chExt cx="5728581" cy="806181"/>
          </a:xfrm>
        </p:grpSpPr>
        <p:sp>
          <p:nvSpPr>
            <p:cNvPr id="20" name="Google Shape;909;p19">
              <a:extLst>
                <a:ext uri="{FF2B5EF4-FFF2-40B4-BE49-F238E27FC236}">
                  <a16:creationId xmlns:a16="http://schemas.microsoft.com/office/drawing/2014/main" id="{A9AE048A-4F1E-6F89-9297-5FE61D6DF1B2}"/>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21" name="Google Shape;910;p19">
              <a:extLst>
                <a:ext uri="{FF2B5EF4-FFF2-40B4-BE49-F238E27FC236}">
                  <a16:creationId xmlns:a16="http://schemas.microsoft.com/office/drawing/2014/main" id="{ACC19024-40E1-01A2-A418-EABB1F2EE1EB}"/>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22" name="Google Shape;911;p19">
              <a:extLst>
                <a:ext uri="{FF2B5EF4-FFF2-40B4-BE49-F238E27FC236}">
                  <a16:creationId xmlns:a16="http://schemas.microsoft.com/office/drawing/2014/main" id="{D62A5E95-19DD-0393-3B78-2DF7F8FE09A0}"/>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23" name="Google Shape;912;p19">
              <a:extLst>
                <a:ext uri="{FF2B5EF4-FFF2-40B4-BE49-F238E27FC236}">
                  <a16:creationId xmlns:a16="http://schemas.microsoft.com/office/drawing/2014/main" id="{76AAFD83-1732-0D5B-93AA-6F7EBDCA49A7}"/>
                </a:ext>
              </a:extLst>
            </p:cNvPr>
            <p:cNvGrpSpPr/>
            <p:nvPr/>
          </p:nvGrpSpPr>
          <p:grpSpPr>
            <a:xfrm>
              <a:off x="84578" y="73956"/>
              <a:ext cx="858379" cy="658347"/>
              <a:chOff x="0" y="46728"/>
              <a:chExt cx="858377" cy="658345"/>
            </a:xfrm>
          </p:grpSpPr>
          <p:sp>
            <p:nvSpPr>
              <p:cNvPr id="25" name="Shape">
                <a:extLst>
                  <a:ext uri="{FF2B5EF4-FFF2-40B4-BE49-F238E27FC236}">
                    <a16:creationId xmlns:a16="http://schemas.microsoft.com/office/drawing/2014/main" id="{AD5F22A2-EFA8-E07E-AAD3-1BFD94F76143}"/>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26" name="02">
                <a:extLst>
                  <a:ext uri="{FF2B5EF4-FFF2-40B4-BE49-F238E27FC236}">
                    <a16:creationId xmlns:a16="http://schemas.microsoft.com/office/drawing/2014/main" id="{03E120E5-BE4C-D2B8-F8E1-4067C192B998}"/>
                  </a:ext>
                </a:extLst>
              </p:cNvPr>
              <p:cNvSpPr txBox="1"/>
              <p:nvPr/>
            </p:nvSpPr>
            <p:spPr>
              <a:xfrm>
                <a:off x="0" y="143753"/>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t>02</a:t>
                </a:r>
              </a:p>
            </p:txBody>
          </p:sp>
        </p:grpSp>
        <p:sp>
          <p:nvSpPr>
            <p:cNvPr id="24" name="Google Shape;915;p19">
              <a:extLst>
                <a:ext uri="{FF2B5EF4-FFF2-40B4-BE49-F238E27FC236}">
                  <a16:creationId xmlns:a16="http://schemas.microsoft.com/office/drawing/2014/main" id="{392A7185-D6DC-DE3C-E2B1-ED24EA9F20C7}"/>
                </a:ext>
              </a:extLst>
            </p:cNvPr>
            <p:cNvSpPr txBox="1"/>
            <p:nvPr/>
          </p:nvSpPr>
          <p:spPr>
            <a:xfrm>
              <a:off x="1000073" y="208066"/>
              <a:ext cx="4698372" cy="416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Suggested Application</a:t>
              </a:r>
              <a:endParaRPr sz="2800" dirty="0"/>
            </a:p>
          </p:txBody>
        </p:sp>
      </p:grpSp>
      <p:grpSp>
        <p:nvGrpSpPr>
          <p:cNvPr id="28" name="Google Shape;899;p19">
            <a:extLst>
              <a:ext uri="{FF2B5EF4-FFF2-40B4-BE49-F238E27FC236}">
                <a16:creationId xmlns:a16="http://schemas.microsoft.com/office/drawing/2014/main" id="{02C836DA-CC7E-A394-0454-F42B2072CA99}"/>
              </a:ext>
            </a:extLst>
          </p:cNvPr>
          <p:cNvGrpSpPr/>
          <p:nvPr/>
        </p:nvGrpSpPr>
        <p:grpSpPr>
          <a:xfrm>
            <a:off x="6637523" y="612085"/>
            <a:ext cx="6105741" cy="1452161"/>
            <a:chOff x="-2" y="-2"/>
            <a:chExt cx="5351004" cy="751803"/>
          </a:xfrm>
        </p:grpSpPr>
        <p:sp>
          <p:nvSpPr>
            <p:cNvPr id="29" name="Google Shape;900;p19">
              <a:extLst>
                <a:ext uri="{FF2B5EF4-FFF2-40B4-BE49-F238E27FC236}">
                  <a16:creationId xmlns:a16="http://schemas.microsoft.com/office/drawing/2014/main" id="{820EFFB0-844E-B697-5F6F-B5B034332C43}"/>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FCBD24"/>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30" name="Google Shape;901;p19">
              <a:extLst>
                <a:ext uri="{FF2B5EF4-FFF2-40B4-BE49-F238E27FC236}">
                  <a16:creationId xmlns:a16="http://schemas.microsoft.com/office/drawing/2014/main" id="{B1F63782-5D1A-9985-BCA3-08BB20FC4144}"/>
                </a:ext>
              </a:extLst>
            </p:cNvPr>
            <p:cNvGrpSpPr/>
            <p:nvPr/>
          </p:nvGrpSpPr>
          <p:grpSpPr>
            <a:xfrm>
              <a:off x="-2" y="-2"/>
              <a:ext cx="5286968" cy="751803"/>
              <a:chOff x="-1" y="-1"/>
              <a:chExt cx="5286966" cy="751801"/>
            </a:xfrm>
          </p:grpSpPr>
          <p:sp>
            <p:nvSpPr>
              <p:cNvPr id="31" name="Google Shape;902;p19">
                <a:extLst>
                  <a:ext uri="{FF2B5EF4-FFF2-40B4-BE49-F238E27FC236}">
                    <a16:creationId xmlns:a16="http://schemas.microsoft.com/office/drawing/2014/main" id="{0EDCB020-13F2-714D-3D0A-4A21CED4407A}"/>
                  </a:ext>
                </a:extLst>
              </p:cNvPr>
              <p:cNvSpPr/>
              <p:nvPr/>
            </p:nvSpPr>
            <p:spPr>
              <a:xfrm>
                <a:off x="4707793" y="166159"/>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32" name="Google Shape;903;p19">
                <a:extLst>
                  <a:ext uri="{FF2B5EF4-FFF2-40B4-BE49-F238E27FC236}">
                    <a16:creationId xmlns:a16="http://schemas.microsoft.com/office/drawing/2014/main" id="{86589994-A49A-716D-4CB6-F5AF4344BA00}"/>
                  </a:ext>
                </a:extLst>
              </p:cNvPr>
              <p:cNvSpPr/>
              <p:nvPr/>
            </p:nvSpPr>
            <p:spPr>
              <a:xfrm>
                <a:off x="-1" y="28740"/>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E09214"/>
              </a:solidFill>
              <a:ln w="12700" cap="flat">
                <a:noFill/>
                <a:miter lim="400000"/>
              </a:ln>
              <a:effectLst/>
            </p:spPr>
            <p:txBody>
              <a:bodyPr wrap="square" lIns="45719" tIns="45719" rIns="45719" bIns="45719" numCol="1" anchor="ctr">
                <a:noAutofit/>
              </a:bodyPr>
              <a:lstStyle/>
              <a:p>
                <a:pPr>
                  <a:defRPr sz="2400"/>
                </a:pPr>
                <a:endParaRPr/>
              </a:p>
            </p:txBody>
          </p:sp>
          <p:grpSp>
            <p:nvGrpSpPr>
              <p:cNvPr id="33" name="Google Shape;904;p19">
                <a:extLst>
                  <a:ext uri="{FF2B5EF4-FFF2-40B4-BE49-F238E27FC236}">
                    <a16:creationId xmlns:a16="http://schemas.microsoft.com/office/drawing/2014/main" id="{2D684358-5D98-90B1-423F-A4F7B3C7EE81}"/>
                  </a:ext>
                </a:extLst>
              </p:cNvPr>
              <p:cNvGrpSpPr/>
              <p:nvPr/>
            </p:nvGrpSpPr>
            <p:grpSpPr>
              <a:xfrm>
                <a:off x="78752" y="-1"/>
                <a:ext cx="802300" cy="751801"/>
                <a:chOff x="0" y="0"/>
                <a:chExt cx="802298" cy="751799"/>
              </a:xfrm>
            </p:grpSpPr>
            <p:sp>
              <p:nvSpPr>
                <p:cNvPr id="35" name="Shape">
                  <a:extLst>
                    <a:ext uri="{FF2B5EF4-FFF2-40B4-BE49-F238E27FC236}">
                      <a16:creationId xmlns:a16="http://schemas.microsoft.com/office/drawing/2014/main" id="{BE7C569A-D32D-C14A-A473-4F9AFACCCDD7}"/>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FCBD24"/>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36" name="01">
                  <a:extLst>
                    <a:ext uri="{FF2B5EF4-FFF2-40B4-BE49-F238E27FC236}">
                      <a16:creationId xmlns:a16="http://schemas.microsoft.com/office/drawing/2014/main" id="{1487218A-A818-A97F-187C-481C87E8953F}"/>
                    </a:ext>
                  </a:extLst>
                </p:cNvPr>
                <p:cNvSpPr txBox="1"/>
                <p:nvPr/>
              </p:nvSpPr>
              <p:spPr>
                <a:xfrm>
                  <a:off x="0" y="-1"/>
                  <a:ext cx="802299" cy="751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01</a:t>
                  </a:r>
                </a:p>
              </p:txBody>
            </p:sp>
          </p:grpSp>
          <p:sp>
            <p:nvSpPr>
              <p:cNvPr id="34" name="Google Shape;907;p19">
                <a:extLst>
                  <a:ext uri="{FF2B5EF4-FFF2-40B4-BE49-F238E27FC236}">
                    <a16:creationId xmlns:a16="http://schemas.microsoft.com/office/drawing/2014/main" id="{4BBEB2F7-5C8E-E9D1-6CAD-E8C7835A502A}"/>
                  </a:ext>
                </a:extLst>
              </p:cNvPr>
              <p:cNvSpPr txBox="1"/>
              <p:nvPr/>
            </p:nvSpPr>
            <p:spPr>
              <a:xfrm>
                <a:off x="890348" y="169031"/>
                <a:ext cx="3764005" cy="350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dirty="0"/>
                  <a:t> </a:t>
                </a:r>
                <a:r>
                  <a:rPr sz="2800" dirty="0"/>
                  <a:t>Introduction</a:t>
                </a:r>
                <a:r>
                  <a:rPr lang="en-US" sz="2800" dirty="0"/>
                  <a:t> and Workflow</a:t>
                </a:r>
                <a:endParaRPr dirty="0"/>
              </a:p>
            </p:txBody>
          </p:sp>
        </p:grpSp>
      </p:grpSp>
      <p:pic>
        <p:nvPicPr>
          <p:cNvPr id="37" name="Graphic 64" descr="Graphic 64">
            <a:extLst>
              <a:ext uri="{FF2B5EF4-FFF2-40B4-BE49-F238E27FC236}">
                <a16:creationId xmlns:a16="http://schemas.microsoft.com/office/drawing/2014/main" id="{C0699562-5756-DF06-9E5F-7E05B48D714F}"/>
              </a:ext>
            </a:extLst>
          </p:cNvPr>
          <p:cNvPicPr>
            <a:picLocks noChangeAspect="1"/>
          </p:cNvPicPr>
          <p:nvPr/>
        </p:nvPicPr>
        <p:blipFill>
          <a:blip r:embed="rId2"/>
          <a:stretch>
            <a:fillRect/>
          </a:stretch>
        </p:blipFill>
        <p:spPr>
          <a:xfrm>
            <a:off x="12115281" y="1063177"/>
            <a:ext cx="472315" cy="472315"/>
          </a:xfrm>
          <a:prstGeom prst="rect">
            <a:avLst/>
          </a:prstGeom>
          <a:ln w="12700">
            <a:miter lim="400000"/>
          </a:ln>
        </p:spPr>
      </p:pic>
      <p:grpSp>
        <p:nvGrpSpPr>
          <p:cNvPr id="53" name="Google Shape;908;p19">
            <a:extLst>
              <a:ext uri="{FF2B5EF4-FFF2-40B4-BE49-F238E27FC236}">
                <a16:creationId xmlns:a16="http://schemas.microsoft.com/office/drawing/2014/main" id="{DC74C3CB-80C0-ACB0-81F8-B9BF41651410}"/>
              </a:ext>
            </a:extLst>
          </p:cNvPr>
          <p:cNvGrpSpPr/>
          <p:nvPr/>
        </p:nvGrpSpPr>
        <p:grpSpPr>
          <a:xfrm>
            <a:off x="6740470" y="3177185"/>
            <a:ext cx="6287833" cy="1214418"/>
            <a:chOff x="2241442" y="-1402892"/>
            <a:chExt cx="5664363" cy="1097730"/>
          </a:xfrm>
        </p:grpSpPr>
        <p:sp>
          <p:nvSpPr>
            <p:cNvPr id="54" name="Google Shape;909;p19">
              <a:extLst>
                <a:ext uri="{FF2B5EF4-FFF2-40B4-BE49-F238E27FC236}">
                  <a16:creationId xmlns:a16="http://schemas.microsoft.com/office/drawing/2014/main" id="{8BBFEBF3-B5D8-486A-3BC0-B84915CF9E8C}"/>
                </a:ext>
              </a:extLst>
            </p:cNvPr>
            <p:cNvSpPr/>
            <p:nvPr/>
          </p:nvSpPr>
          <p:spPr>
            <a:xfrm>
              <a:off x="2976887" y="-1263440"/>
              <a:ext cx="4928918" cy="8471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Mobile Application </a:t>
              </a:r>
            </a:p>
          </p:txBody>
        </p:sp>
        <p:sp>
          <p:nvSpPr>
            <p:cNvPr id="55" name="Google Shape;910;p19">
              <a:extLst>
                <a:ext uri="{FF2B5EF4-FFF2-40B4-BE49-F238E27FC236}">
                  <a16:creationId xmlns:a16="http://schemas.microsoft.com/office/drawing/2014/main" id="{88A9FB57-BA67-5A22-AF5D-4D9C5DC12591}"/>
                </a:ext>
              </a:extLst>
            </p:cNvPr>
            <p:cNvSpPr/>
            <p:nvPr/>
          </p:nvSpPr>
          <p:spPr>
            <a:xfrm>
              <a:off x="2241442" y="-1402892"/>
              <a:ext cx="1027528" cy="1097730"/>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03</a:t>
              </a:r>
              <a:endParaRPr dirty="0"/>
            </a:p>
          </p:txBody>
        </p:sp>
      </p:grpSp>
      <p:sp>
        <p:nvSpPr>
          <p:cNvPr id="61" name="Flowchart: Multidocument 60">
            <a:extLst>
              <a:ext uri="{FF2B5EF4-FFF2-40B4-BE49-F238E27FC236}">
                <a16:creationId xmlns:a16="http://schemas.microsoft.com/office/drawing/2014/main" id="{4B3CA457-7D65-D89F-F657-CE76472A5F29}"/>
              </a:ext>
            </a:extLst>
          </p:cNvPr>
          <p:cNvSpPr/>
          <p:nvPr/>
        </p:nvSpPr>
        <p:spPr>
          <a:xfrm>
            <a:off x="11344518" y="2308800"/>
            <a:ext cx="440048" cy="739603"/>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Action Button: Go Home 61">
            <a:hlinkClick r:id="" action="ppaction://hlinkshowjump?jump=firstslide" highlightClick="1"/>
            <a:extLst>
              <a:ext uri="{FF2B5EF4-FFF2-40B4-BE49-F238E27FC236}">
                <a16:creationId xmlns:a16="http://schemas.microsoft.com/office/drawing/2014/main" id="{7AF2A0DC-AF8E-AE0A-994F-FEFF1801EF5D}"/>
              </a:ext>
            </a:extLst>
          </p:cNvPr>
          <p:cNvSpPr/>
          <p:nvPr/>
        </p:nvSpPr>
        <p:spPr>
          <a:xfrm>
            <a:off x="12306495" y="3567821"/>
            <a:ext cx="377417" cy="523199"/>
          </a:xfrm>
          <a:prstGeom prst="actionButtonHom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oogle Shape;899;p19">
            <a:extLst>
              <a:ext uri="{FF2B5EF4-FFF2-40B4-BE49-F238E27FC236}">
                <a16:creationId xmlns:a16="http://schemas.microsoft.com/office/drawing/2014/main" id="{C676E3D0-1D75-DC12-9216-4807EE412713}"/>
              </a:ext>
            </a:extLst>
          </p:cNvPr>
          <p:cNvGrpSpPr/>
          <p:nvPr/>
        </p:nvGrpSpPr>
        <p:grpSpPr>
          <a:xfrm>
            <a:off x="6161927" y="4412176"/>
            <a:ext cx="6105688" cy="1341003"/>
            <a:chOff x="45" y="28772"/>
            <a:chExt cx="5350957" cy="694255"/>
          </a:xfrm>
        </p:grpSpPr>
        <p:sp>
          <p:nvSpPr>
            <p:cNvPr id="27" name="Google Shape;900;p19">
              <a:extLst>
                <a:ext uri="{FF2B5EF4-FFF2-40B4-BE49-F238E27FC236}">
                  <a16:creationId xmlns:a16="http://schemas.microsoft.com/office/drawing/2014/main" id="{08655B7C-D81D-02F6-E561-F9210B302E77}"/>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56CABC"/>
            </a:solidFill>
            <a:ln w="12700" cap="flat">
              <a:noFill/>
              <a:miter lim="400000"/>
            </a:ln>
            <a:effectLst/>
          </p:spPr>
          <p:txBody>
            <a:bodyPr wrap="square" lIns="45719" tIns="45719" rIns="45719" bIns="45719" numCol="1" anchor="ctr">
              <a:noAutofit/>
            </a:bodyPr>
            <a:lstStyle/>
            <a:p>
              <a:pPr>
                <a:defRPr sz="2400"/>
              </a:pPr>
              <a:endParaRPr/>
            </a:p>
          </p:txBody>
        </p:sp>
        <p:grpSp>
          <p:nvGrpSpPr>
            <p:cNvPr id="52" name="Google Shape;901;p19">
              <a:extLst>
                <a:ext uri="{FF2B5EF4-FFF2-40B4-BE49-F238E27FC236}">
                  <a16:creationId xmlns:a16="http://schemas.microsoft.com/office/drawing/2014/main" id="{6AEB89B3-E7B3-C623-0EDE-14DC1C1CD0EF}"/>
                </a:ext>
              </a:extLst>
            </p:cNvPr>
            <p:cNvGrpSpPr/>
            <p:nvPr/>
          </p:nvGrpSpPr>
          <p:grpSpPr>
            <a:xfrm>
              <a:off x="45" y="28772"/>
              <a:ext cx="5271093" cy="694255"/>
              <a:chOff x="46" y="28773"/>
              <a:chExt cx="5271091" cy="694253"/>
            </a:xfrm>
          </p:grpSpPr>
          <p:sp>
            <p:nvSpPr>
              <p:cNvPr id="56" name="Google Shape;902;p19">
                <a:extLst>
                  <a:ext uri="{FF2B5EF4-FFF2-40B4-BE49-F238E27FC236}">
                    <a16:creationId xmlns:a16="http://schemas.microsoft.com/office/drawing/2014/main" id="{31032DAF-08FE-4CB2-BF7E-C3B5704F5B4F}"/>
                  </a:ext>
                </a:extLst>
              </p:cNvPr>
              <p:cNvSpPr/>
              <p:nvPr/>
            </p:nvSpPr>
            <p:spPr>
              <a:xfrm>
                <a:off x="4691965" y="176292"/>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dirty="0"/>
              </a:p>
            </p:txBody>
          </p:sp>
          <p:sp>
            <p:nvSpPr>
              <p:cNvPr id="60" name="Google Shape;903;p19">
                <a:extLst>
                  <a:ext uri="{FF2B5EF4-FFF2-40B4-BE49-F238E27FC236}">
                    <a16:creationId xmlns:a16="http://schemas.microsoft.com/office/drawing/2014/main" id="{D0DFEA31-DD47-D8E4-565A-B74053D91455}"/>
                  </a:ext>
                </a:extLst>
              </p:cNvPr>
              <p:cNvSpPr/>
              <p:nvPr/>
            </p:nvSpPr>
            <p:spPr>
              <a:xfrm>
                <a:off x="46" y="28773"/>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3EB6B0"/>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64" name="Google Shape;904;p19">
                <a:extLst>
                  <a:ext uri="{FF2B5EF4-FFF2-40B4-BE49-F238E27FC236}">
                    <a16:creationId xmlns:a16="http://schemas.microsoft.com/office/drawing/2014/main" id="{165189D7-303B-D0E1-F0F2-CB0BC6A4ECA9}"/>
                  </a:ext>
                </a:extLst>
              </p:cNvPr>
              <p:cNvGrpSpPr/>
              <p:nvPr/>
            </p:nvGrpSpPr>
            <p:grpSpPr>
              <a:xfrm>
                <a:off x="59399" y="92428"/>
                <a:ext cx="812359" cy="566944"/>
                <a:chOff x="-19353" y="92429"/>
                <a:chExt cx="812357" cy="566942"/>
              </a:xfrm>
            </p:grpSpPr>
            <p:sp>
              <p:nvSpPr>
                <p:cNvPr id="66" name="Shape">
                  <a:extLst>
                    <a:ext uri="{FF2B5EF4-FFF2-40B4-BE49-F238E27FC236}">
                      <a16:creationId xmlns:a16="http://schemas.microsoft.com/office/drawing/2014/main" id="{D0187BF9-C8A2-0D36-1865-93B6F29F68BA}"/>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56CAB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67" name="01">
                  <a:extLst>
                    <a:ext uri="{FF2B5EF4-FFF2-40B4-BE49-F238E27FC236}">
                      <a16:creationId xmlns:a16="http://schemas.microsoft.com/office/drawing/2014/main" id="{1951378A-78C3-ABAC-C63F-F1D78FD5B3D4}"/>
                    </a:ext>
                  </a:extLst>
                </p:cNvPr>
                <p:cNvSpPr txBox="1"/>
                <p:nvPr/>
              </p:nvSpPr>
              <p:spPr>
                <a:xfrm>
                  <a:off x="-19353" y="169122"/>
                  <a:ext cx="802299" cy="390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lang="en-US" dirty="0"/>
                    <a:t>04</a:t>
                  </a:r>
                  <a:endParaRPr dirty="0"/>
                </a:p>
              </p:txBody>
            </p:sp>
          </p:grpSp>
          <p:sp>
            <p:nvSpPr>
              <p:cNvPr id="65" name="Google Shape;907;p19">
                <a:extLst>
                  <a:ext uri="{FF2B5EF4-FFF2-40B4-BE49-F238E27FC236}">
                    <a16:creationId xmlns:a16="http://schemas.microsoft.com/office/drawing/2014/main" id="{69F4BBFA-1857-F172-162C-C8AD265317AE}"/>
                  </a:ext>
                </a:extLst>
              </p:cNvPr>
              <p:cNvSpPr txBox="1"/>
              <p:nvPr/>
            </p:nvSpPr>
            <p:spPr>
              <a:xfrm>
                <a:off x="871758" y="157818"/>
                <a:ext cx="3836036" cy="350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lang="en-US" dirty="0"/>
                  <a:t> </a:t>
                </a:r>
                <a:r>
                  <a:rPr lang="en-US" sz="2800" dirty="0"/>
                  <a:t>Diagrams</a:t>
                </a:r>
                <a:endParaRPr dirty="0"/>
              </a:p>
            </p:txBody>
          </p:sp>
        </p:grpSp>
      </p:grpSp>
      <p:sp>
        <p:nvSpPr>
          <p:cNvPr id="68" name="Google Shape;909;p19">
            <a:extLst>
              <a:ext uri="{FF2B5EF4-FFF2-40B4-BE49-F238E27FC236}">
                <a16:creationId xmlns:a16="http://schemas.microsoft.com/office/drawing/2014/main" id="{96192145-D5FE-51E1-2857-F5E56DB332D6}"/>
              </a:ext>
            </a:extLst>
          </p:cNvPr>
          <p:cNvSpPr/>
          <p:nvPr/>
        </p:nvSpPr>
        <p:spPr>
          <a:xfrm>
            <a:off x="6824870" y="4578533"/>
            <a:ext cx="5471438" cy="1026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AI Implementation</a:t>
            </a:r>
          </a:p>
        </p:txBody>
      </p:sp>
      <p:sp>
        <p:nvSpPr>
          <p:cNvPr id="69" name="Google Shape;910;p19">
            <a:extLst>
              <a:ext uri="{FF2B5EF4-FFF2-40B4-BE49-F238E27FC236}">
                <a16:creationId xmlns:a16="http://schemas.microsoft.com/office/drawing/2014/main" id="{85C1AF8D-B20D-4C6A-7F7B-581F5B6E4F92}"/>
              </a:ext>
            </a:extLst>
          </p:cNvPr>
          <p:cNvSpPr/>
          <p:nvPr/>
        </p:nvSpPr>
        <p:spPr>
          <a:xfrm>
            <a:off x="6139151" y="4404512"/>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04</a:t>
            </a:r>
            <a:endParaRPr dirty="0"/>
          </a:p>
        </p:txBody>
      </p:sp>
      <p:grpSp>
        <p:nvGrpSpPr>
          <p:cNvPr id="71" name="Google Shape;908;p19">
            <a:extLst>
              <a:ext uri="{FF2B5EF4-FFF2-40B4-BE49-F238E27FC236}">
                <a16:creationId xmlns:a16="http://schemas.microsoft.com/office/drawing/2014/main" id="{57380CA6-4EBC-279E-9C7E-A4853F97F566}"/>
              </a:ext>
            </a:extLst>
          </p:cNvPr>
          <p:cNvGrpSpPr/>
          <p:nvPr/>
        </p:nvGrpSpPr>
        <p:grpSpPr>
          <a:xfrm>
            <a:off x="6727384" y="5898966"/>
            <a:ext cx="5914059" cy="1210608"/>
            <a:chOff x="4" y="20496"/>
            <a:chExt cx="5728577" cy="745453"/>
          </a:xfrm>
        </p:grpSpPr>
        <p:sp>
          <p:nvSpPr>
            <p:cNvPr id="72" name="Google Shape;909;p19">
              <a:extLst>
                <a:ext uri="{FF2B5EF4-FFF2-40B4-BE49-F238E27FC236}">
                  <a16:creationId xmlns:a16="http://schemas.microsoft.com/office/drawing/2014/main" id="{25AB5EA3-EC74-4C17-16A1-BB20F15297AE}"/>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C48CC1"/>
            </a:solidFill>
            <a:ln w="12700" cap="flat">
              <a:noFill/>
              <a:miter lim="400000"/>
            </a:ln>
            <a:effectLst/>
          </p:spPr>
          <p:txBody>
            <a:bodyPr wrap="square" lIns="45719" tIns="45719" rIns="45719" bIns="45719" numCol="1" anchor="ctr">
              <a:noAutofit/>
            </a:bodyPr>
            <a:lstStyle/>
            <a:p>
              <a:pPr>
                <a:defRPr sz="2400"/>
              </a:pPr>
              <a:endParaRPr/>
            </a:p>
          </p:txBody>
        </p:sp>
        <p:sp>
          <p:nvSpPr>
            <p:cNvPr id="73" name="Google Shape;910;p19">
              <a:extLst>
                <a:ext uri="{FF2B5EF4-FFF2-40B4-BE49-F238E27FC236}">
                  <a16:creationId xmlns:a16="http://schemas.microsoft.com/office/drawing/2014/main" id="{1E909FA5-A109-009F-2511-A3FC8511D8AB}"/>
                </a:ext>
              </a:extLst>
            </p:cNvPr>
            <p:cNvSpPr/>
            <p:nvPr/>
          </p:nvSpPr>
          <p:spPr>
            <a:xfrm>
              <a:off x="4" y="20496"/>
              <a:ext cx="1027528" cy="745453"/>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986080"/>
            </a:solidFill>
            <a:ln w="12700" cap="flat">
              <a:noFill/>
              <a:miter lim="400000"/>
            </a:ln>
            <a:effectLst/>
          </p:spPr>
          <p:txBody>
            <a:bodyPr wrap="square" lIns="45719" tIns="45719" rIns="45719" bIns="45719" numCol="1" anchor="ctr">
              <a:noAutofit/>
            </a:bodyPr>
            <a:lstStyle/>
            <a:p>
              <a:pPr>
                <a:defRPr sz="2400"/>
              </a:pPr>
              <a:endParaRPr dirty="0"/>
            </a:p>
          </p:txBody>
        </p:sp>
        <p:sp>
          <p:nvSpPr>
            <p:cNvPr id="74" name="Google Shape;911;p19">
              <a:extLst>
                <a:ext uri="{FF2B5EF4-FFF2-40B4-BE49-F238E27FC236}">
                  <a16:creationId xmlns:a16="http://schemas.microsoft.com/office/drawing/2014/main" id="{23BF5EE7-3ABB-4AC2-83B2-2417624444A0}"/>
                </a:ext>
              </a:extLst>
            </p:cNvPr>
            <p:cNvSpPr/>
            <p:nvPr/>
          </p:nvSpPr>
          <p:spPr>
            <a:xfrm>
              <a:off x="4989661" y="161074"/>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75" name="Google Shape;912;p19">
              <a:extLst>
                <a:ext uri="{FF2B5EF4-FFF2-40B4-BE49-F238E27FC236}">
                  <a16:creationId xmlns:a16="http://schemas.microsoft.com/office/drawing/2014/main" id="{DCEB8934-54AA-3D3B-F231-36CDA0477C8B}"/>
                </a:ext>
              </a:extLst>
            </p:cNvPr>
            <p:cNvGrpSpPr/>
            <p:nvPr/>
          </p:nvGrpSpPr>
          <p:grpSpPr>
            <a:xfrm>
              <a:off x="74724" y="73956"/>
              <a:ext cx="858379" cy="658347"/>
              <a:chOff x="-9854" y="46728"/>
              <a:chExt cx="858377" cy="658345"/>
            </a:xfrm>
          </p:grpSpPr>
          <p:sp>
            <p:nvSpPr>
              <p:cNvPr id="77" name="Shape">
                <a:extLst>
                  <a:ext uri="{FF2B5EF4-FFF2-40B4-BE49-F238E27FC236}">
                    <a16:creationId xmlns:a16="http://schemas.microsoft.com/office/drawing/2014/main" id="{C7756E4D-DE66-D233-5C18-DEC8665D1EE8}"/>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C48CC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dirty="0"/>
              </a:p>
            </p:txBody>
          </p:sp>
          <p:sp>
            <p:nvSpPr>
              <p:cNvPr id="78" name="02">
                <a:extLst>
                  <a:ext uri="{FF2B5EF4-FFF2-40B4-BE49-F238E27FC236}">
                    <a16:creationId xmlns:a16="http://schemas.microsoft.com/office/drawing/2014/main" id="{F9B6C1A8-6DB6-09F3-4DD7-6A7574D5D326}"/>
                  </a:ext>
                </a:extLst>
              </p:cNvPr>
              <p:cNvSpPr txBox="1"/>
              <p:nvPr/>
            </p:nvSpPr>
            <p:spPr>
              <a:xfrm>
                <a:off x="-9854" y="133846"/>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a:t>
                </a:r>
                <a:r>
                  <a:rPr lang="en-US" dirty="0"/>
                  <a:t>5</a:t>
                </a:r>
                <a:endParaRPr dirty="0"/>
              </a:p>
            </p:txBody>
          </p:sp>
        </p:grpSp>
        <p:sp>
          <p:nvSpPr>
            <p:cNvPr id="76" name="Google Shape;915;p19">
              <a:extLst>
                <a:ext uri="{FF2B5EF4-FFF2-40B4-BE49-F238E27FC236}">
                  <a16:creationId xmlns:a16="http://schemas.microsoft.com/office/drawing/2014/main" id="{E30A8436-1618-4F7C-09E9-37316B8E2B3D}"/>
                </a:ext>
              </a:extLst>
            </p:cNvPr>
            <p:cNvSpPr txBox="1"/>
            <p:nvPr/>
          </p:nvSpPr>
          <p:spPr>
            <a:xfrm>
              <a:off x="921400" y="176093"/>
              <a:ext cx="3792315" cy="416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Conclusion</a:t>
              </a:r>
              <a:endParaRPr sz="2800" dirty="0"/>
            </a:p>
          </p:txBody>
        </p:sp>
      </p:grpSp>
      <p:sp>
        <p:nvSpPr>
          <p:cNvPr id="79" name="Google Shape;909;p19">
            <a:extLst>
              <a:ext uri="{FF2B5EF4-FFF2-40B4-BE49-F238E27FC236}">
                <a16:creationId xmlns:a16="http://schemas.microsoft.com/office/drawing/2014/main" id="{226EAAF9-70C3-35F3-B77A-49B84AC6D3F9}"/>
              </a:ext>
            </a:extLst>
          </p:cNvPr>
          <p:cNvSpPr/>
          <p:nvPr/>
        </p:nvSpPr>
        <p:spPr>
          <a:xfrm>
            <a:off x="7194381" y="6045835"/>
            <a:ext cx="5471438" cy="9372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endParaRPr lang="en-US" sz="2400" dirty="0"/>
          </a:p>
        </p:txBody>
      </p:sp>
      <p:sp>
        <p:nvSpPr>
          <p:cNvPr id="80" name="Google Shape;910;p19">
            <a:extLst>
              <a:ext uri="{FF2B5EF4-FFF2-40B4-BE49-F238E27FC236}">
                <a16:creationId xmlns:a16="http://schemas.microsoft.com/office/drawing/2014/main" id="{ED50BCCF-FBD9-6A47-C5E5-BCEBB4063F65}"/>
              </a:ext>
            </a:extLst>
          </p:cNvPr>
          <p:cNvSpPr/>
          <p:nvPr/>
        </p:nvSpPr>
        <p:spPr>
          <a:xfrm>
            <a:off x="6695362" y="5840122"/>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05</a:t>
            </a:r>
            <a:endParaRPr dirty="0"/>
          </a:p>
        </p:txBody>
      </p:sp>
      <p:pic>
        <p:nvPicPr>
          <p:cNvPr id="81" name="Graphic 60" descr="Graphic 60">
            <a:extLst>
              <a:ext uri="{FF2B5EF4-FFF2-40B4-BE49-F238E27FC236}">
                <a16:creationId xmlns:a16="http://schemas.microsoft.com/office/drawing/2014/main" id="{99665B87-275A-9DBA-20FA-6BC7A86E7F62}"/>
              </a:ext>
            </a:extLst>
          </p:cNvPr>
          <p:cNvPicPr>
            <a:picLocks noChangeAspect="1"/>
          </p:cNvPicPr>
          <p:nvPr/>
        </p:nvPicPr>
        <p:blipFill>
          <a:blip r:embed="rId3"/>
          <a:stretch>
            <a:fillRect/>
          </a:stretch>
        </p:blipFill>
        <p:spPr>
          <a:xfrm>
            <a:off x="11781217" y="6226137"/>
            <a:ext cx="577780" cy="577780"/>
          </a:xfrm>
          <a:prstGeom prst="rect">
            <a:avLst/>
          </a:prstGeom>
          <a:ln w="12700">
            <a:miter lim="400000"/>
          </a:ln>
        </p:spPr>
      </p:pic>
      <p:sp>
        <p:nvSpPr>
          <p:cNvPr id="38" name="Flowchart: Delay 1">
            <a:extLst>
              <a:ext uri="{FF2B5EF4-FFF2-40B4-BE49-F238E27FC236}">
                <a16:creationId xmlns:a16="http://schemas.microsoft.com/office/drawing/2014/main" id="{20F796B5-FC92-BAA8-60C7-3B36249838F3}"/>
              </a:ext>
            </a:extLst>
          </p:cNvPr>
          <p:cNvSpPr/>
          <p:nvPr/>
        </p:nvSpPr>
        <p:spPr>
          <a:xfrm rot="16200000">
            <a:off x="3893721" y="6406818"/>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69E781"/>
          </a:solidFill>
          <a:ln w="12700">
            <a:solidFill>
              <a:srgbClr val="2FC948"/>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solidFill>
                <a:srgbClr val="FFC000"/>
              </a:solidFill>
            </a:endParaRPr>
          </a:p>
        </p:txBody>
      </p:sp>
      <p:sp>
        <p:nvSpPr>
          <p:cNvPr id="40" name="Flowchart: Delay 3">
            <a:extLst>
              <a:ext uri="{FF2B5EF4-FFF2-40B4-BE49-F238E27FC236}">
                <a16:creationId xmlns:a16="http://schemas.microsoft.com/office/drawing/2014/main" id="{7A3080BD-A0DF-90E8-E16E-49B540C6F9DA}"/>
              </a:ext>
            </a:extLst>
          </p:cNvPr>
          <p:cNvSpPr/>
          <p:nvPr/>
        </p:nvSpPr>
        <p:spPr>
          <a:xfrm rot="10800000">
            <a:off x="13345173" y="3197676"/>
            <a:ext cx="1258969" cy="1870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69E781"/>
          </a:solidFill>
          <a:ln w="12700">
            <a:solidFill>
              <a:srgbClr val="2FC948"/>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p>
        </p:txBody>
      </p:sp>
      <p:grpSp>
        <p:nvGrpSpPr>
          <p:cNvPr id="41" name="Google Shape;908;p19">
            <a:extLst>
              <a:ext uri="{FF2B5EF4-FFF2-40B4-BE49-F238E27FC236}">
                <a16:creationId xmlns:a16="http://schemas.microsoft.com/office/drawing/2014/main" id="{FA39364C-F9B0-75B0-3BFE-2BEFB194C6C7}"/>
              </a:ext>
            </a:extLst>
          </p:cNvPr>
          <p:cNvGrpSpPr/>
          <p:nvPr/>
        </p:nvGrpSpPr>
        <p:grpSpPr>
          <a:xfrm>
            <a:off x="6161927" y="2049556"/>
            <a:ext cx="5914063" cy="1258089"/>
            <a:chOff x="0" y="0"/>
            <a:chExt cx="5728581" cy="806181"/>
          </a:xfrm>
        </p:grpSpPr>
        <p:sp>
          <p:nvSpPr>
            <p:cNvPr id="42" name="Google Shape;909;p19">
              <a:extLst>
                <a:ext uri="{FF2B5EF4-FFF2-40B4-BE49-F238E27FC236}">
                  <a16:creationId xmlns:a16="http://schemas.microsoft.com/office/drawing/2014/main" id="{5E63A304-47C5-ECEB-6934-997076699960}"/>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43" name="Google Shape;910;p19">
              <a:extLst>
                <a:ext uri="{FF2B5EF4-FFF2-40B4-BE49-F238E27FC236}">
                  <a16:creationId xmlns:a16="http://schemas.microsoft.com/office/drawing/2014/main" id="{921B467A-6181-AA7D-5010-1C81B0533507}"/>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44" name="Google Shape;911;p19">
              <a:extLst>
                <a:ext uri="{FF2B5EF4-FFF2-40B4-BE49-F238E27FC236}">
                  <a16:creationId xmlns:a16="http://schemas.microsoft.com/office/drawing/2014/main" id="{C868E050-A783-8D27-5961-50B13CD06F03}"/>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45" name="Google Shape;912;p19">
              <a:extLst>
                <a:ext uri="{FF2B5EF4-FFF2-40B4-BE49-F238E27FC236}">
                  <a16:creationId xmlns:a16="http://schemas.microsoft.com/office/drawing/2014/main" id="{E826165C-65B9-F3C7-1EAF-524D1CD05E98}"/>
                </a:ext>
              </a:extLst>
            </p:cNvPr>
            <p:cNvGrpSpPr/>
            <p:nvPr/>
          </p:nvGrpSpPr>
          <p:grpSpPr>
            <a:xfrm>
              <a:off x="84578" y="73956"/>
              <a:ext cx="858379" cy="658347"/>
              <a:chOff x="0" y="46728"/>
              <a:chExt cx="858377" cy="658345"/>
            </a:xfrm>
          </p:grpSpPr>
          <p:sp>
            <p:nvSpPr>
              <p:cNvPr id="47" name="Shape">
                <a:extLst>
                  <a:ext uri="{FF2B5EF4-FFF2-40B4-BE49-F238E27FC236}">
                    <a16:creationId xmlns:a16="http://schemas.microsoft.com/office/drawing/2014/main" id="{C07B3641-D078-20D1-E3DA-0D911B3E387D}"/>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48" name="02">
                <a:extLst>
                  <a:ext uri="{FF2B5EF4-FFF2-40B4-BE49-F238E27FC236}">
                    <a16:creationId xmlns:a16="http://schemas.microsoft.com/office/drawing/2014/main" id="{B182AB04-E5F8-2C3E-8634-78D37952347F}"/>
                  </a:ext>
                </a:extLst>
              </p:cNvPr>
              <p:cNvSpPr txBox="1"/>
              <p:nvPr/>
            </p:nvSpPr>
            <p:spPr>
              <a:xfrm>
                <a:off x="0" y="143753"/>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t>02</a:t>
                </a:r>
              </a:p>
            </p:txBody>
          </p:sp>
        </p:grpSp>
        <p:sp>
          <p:nvSpPr>
            <p:cNvPr id="46" name="Google Shape;915;p19">
              <a:extLst>
                <a:ext uri="{FF2B5EF4-FFF2-40B4-BE49-F238E27FC236}">
                  <a16:creationId xmlns:a16="http://schemas.microsoft.com/office/drawing/2014/main" id="{295BC635-87B3-4ECE-09AF-5B57676A59AA}"/>
                </a:ext>
              </a:extLst>
            </p:cNvPr>
            <p:cNvSpPr txBox="1"/>
            <p:nvPr/>
          </p:nvSpPr>
          <p:spPr>
            <a:xfrm>
              <a:off x="1000073" y="180895"/>
              <a:ext cx="4698372" cy="4338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b="1" dirty="0"/>
                <a:t>Hardware Components</a:t>
              </a:r>
              <a:endParaRPr sz="2800" b="1" dirty="0"/>
            </a:p>
          </p:txBody>
        </p:sp>
      </p:grpSp>
      <p:sp>
        <p:nvSpPr>
          <p:cNvPr id="87" name="Google Shape;909;p19">
            <a:extLst>
              <a:ext uri="{FF2B5EF4-FFF2-40B4-BE49-F238E27FC236}">
                <a16:creationId xmlns:a16="http://schemas.microsoft.com/office/drawing/2014/main" id="{9317ED96-5D19-891E-FEA4-1030D12BAAFF}"/>
              </a:ext>
            </a:extLst>
          </p:cNvPr>
          <p:cNvSpPr/>
          <p:nvPr/>
        </p:nvSpPr>
        <p:spPr>
          <a:xfrm>
            <a:off x="7400757" y="844805"/>
            <a:ext cx="5471438" cy="9943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endParaRPr lang="en-US" sz="2400" dirty="0"/>
          </a:p>
        </p:txBody>
      </p:sp>
      <p:sp>
        <p:nvSpPr>
          <p:cNvPr id="89" name="Google Shape;910;p19">
            <a:extLst>
              <a:ext uri="{FF2B5EF4-FFF2-40B4-BE49-F238E27FC236}">
                <a16:creationId xmlns:a16="http://schemas.microsoft.com/office/drawing/2014/main" id="{123C00CF-377F-A09D-11E1-DC6294CC272C}"/>
              </a:ext>
            </a:extLst>
          </p:cNvPr>
          <p:cNvSpPr/>
          <p:nvPr/>
        </p:nvSpPr>
        <p:spPr>
          <a:xfrm>
            <a:off x="6614747" y="653826"/>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01</a:t>
            </a:r>
            <a:endParaRPr dirty="0"/>
          </a:p>
        </p:txBody>
      </p:sp>
      <p:pic>
        <p:nvPicPr>
          <p:cNvPr id="90" name="Graphic 64" descr="Graphic 64">
            <a:extLst>
              <a:ext uri="{FF2B5EF4-FFF2-40B4-BE49-F238E27FC236}">
                <a16:creationId xmlns:a16="http://schemas.microsoft.com/office/drawing/2014/main" id="{1CE40B03-138F-C966-A835-AB19E76EF5E8}"/>
              </a:ext>
            </a:extLst>
          </p:cNvPr>
          <p:cNvPicPr>
            <a:picLocks noChangeAspect="1"/>
          </p:cNvPicPr>
          <p:nvPr/>
        </p:nvPicPr>
        <p:blipFill>
          <a:blip r:embed="rId2"/>
          <a:stretch>
            <a:fillRect/>
          </a:stretch>
        </p:blipFill>
        <p:spPr>
          <a:xfrm>
            <a:off x="12169558" y="1128413"/>
            <a:ext cx="472315" cy="472315"/>
          </a:xfrm>
          <a:prstGeom prst="rect">
            <a:avLst/>
          </a:prstGeom>
          <a:ln w="12700">
            <a:miter lim="400000"/>
          </a:ln>
        </p:spPr>
      </p:pic>
      <p:sp>
        <p:nvSpPr>
          <p:cNvPr id="91" name="Flowchart: Multidocument 90">
            <a:extLst>
              <a:ext uri="{FF2B5EF4-FFF2-40B4-BE49-F238E27FC236}">
                <a16:creationId xmlns:a16="http://schemas.microsoft.com/office/drawing/2014/main" id="{21E16018-AE61-95EC-6EB0-CF1CBE9B69A5}"/>
              </a:ext>
            </a:extLst>
          </p:cNvPr>
          <p:cNvSpPr/>
          <p:nvPr/>
        </p:nvSpPr>
        <p:spPr>
          <a:xfrm>
            <a:off x="11482924" y="2355696"/>
            <a:ext cx="440048" cy="631734"/>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Smiley Face 38">
            <a:extLst>
              <a:ext uri="{FF2B5EF4-FFF2-40B4-BE49-F238E27FC236}">
                <a16:creationId xmlns:a16="http://schemas.microsoft.com/office/drawing/2014/main" id="{BDC75927-875C-CAE7-74A8-42904251B63C}"/>
              </a:ext>
            </a:extLst>
          </p:cNvPr>
          <p:cNvSpPr/>
          <p:nvPr/>
        </p:nvSpPr>
        <p:spPr>
          <a:xfrm>
            <a:off x="11530222" y="4824668"/>
            <a:ext cx="501990" cy="521234"/>
          </a:xfrm>
          <a:prstGeom prst="smileyFace">
            <a:avLst>
              <a:gd name="adj" fmla="val 4653"/>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9" name="Google Shape;907;p19">
            <a:extLst>
              <a:ext uri="{FF2B5EF4-FFF2-40B4-BE49-F238E27FC236}">
                <a16:creationId xmlns:a16="http://schemas.microsoft.com/office/drawing/2014/main" id="{A74BC578-E173-B893-BC4F-4AA95F7B0016}"/>
              </a:ext>
            </a:extLst>
          </p:cNvPr>
          <p:cNvSpPr txBox="1"/>
          <p:nvPr/>
        </p:nvSpPr>
        <p:spPr>
          <a:xfrm>
            <a:off x="8721967" y="957934"/>
            <a:ext cx="2529384" cy="6770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sz="2800" dirty="0"/>
              <a:t> </a:t>
            </a:r>
            <a:r>
              <a:rPr sz="2400" dirty="0">
                <a:latin typeface="Nobile"/>
              </a:rPr>
              <a:t>Introduction</a:t>
            </a:r>
            <a:endParaRPr sz="2400" dirty="0"/>
          </a:p>
        </p:txBody>
      </p:sp>
      <p:sp>
        <p:nvSpPr>
          <p:cNvPr id="50" name="Google Shape;915;p19">
            <a:extLst>
              <a:ext uri="{FF2B5EF4-FFF2-40B4-BE49-F238E27FC236}">
                <a16:creationId xmlns:a16="http://schemas.microsoft.com/office/drawing/2014/main" id="{BC3B0480-FE11-F597-359B-C478BAC43468}"/>
              </a:ext>
            </a:extLst>
          </p:cNvPr>
          <p:cNvSpPr txBox="1"/>
          <p:nvPr/>
        </p:nvSpPr>
        <p:spPr>
          <a:xfrm>
            <a:off x="7925572" y="6138964"/>
            <a:ext cx="3915104" cy="6770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 </a:t>
            </a:r>
            <a:r>
              <a:rPr lang="en-US" sz="2400" dirty="0"/>
              <a:t>Future Work</a:t>
            </a:r>
            <a:r>
              <a:rPr lang="ar-EG" sz="2400" dirty="0"/>
              <a:t> </a:t>
            </a:r>
            <a:r>
              <a:rPr lang="en-US" sz="2800" dirty="0"/>
              <a:t>&amp; </a:t>
            </a:r>
            <a:r>
              <a:rPr lang="en-US" sz="2400" dirty="0"/>
              <a:t>Conclusion</a:t>
            </a:r>
            <a:endParaRPr sz="2800" dirty="0"/>
          </a:p>
        </p:txBody>
      </p:sp>
    </p:spTree>
    <p:extLst>
      <p:ext uri="{BB962C8B-B14F-4D97-AF65-F5344CB8AC3E}">
        <p14:creationId xmlns:p14="http://schemas.microsoft.com/office/powerpoint/2010/main" val="4008366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5342B4-735F-177B-3860-CDB07D1C9CB6}"/>
              </a:ext>
            </a:extLst>
          </p:cNvPr>
          <p:cNvSpPr txBox="1"/>
          <p:nvPr/>
        </p:nvSpPr>
        <p:spPr>
          <a:xfrm>
            <a:off x="1094874" y="5991972"/>
            <a:ext cx="10763589" cy="2000548"/>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latin typeface="Nunito Semi Bold" panose="020B0604020202020204" charset="0"/>
              </a:rPr>
              <a:t>A smart system using Arduino to monitor vital signs.</a:t>
            </a:r>
          </a:p>
          <a:p>
            <a:pPr marL="457200" indent="-457200">
              <a:buFont typeface="Wingdings" panose="05000000000000000000" pitchFamily="2" charset="2"/>
              <a:buChar char="Ø"/>
            </a:pPr>
            <a:endParaRPr lang="en-US" sz="3200" dirty="0">
              <a:latin typeface="Nunito Semi Bold" panose="020B0604020202020204" charset="0"/>
            </a:endParaRPr>
          </a:p>
          <a:p>
            <a:pPr marL="457200" indent="-457200">
              <a:buFont typeface="Wingdings" panose="05000000000000000000" pitchFamily="2" charset="2"/>
              <a:buChar char="Ø"/>
            </a:pPr>
            <a:r>
              <a:rPr lang="en-US" sz="3200" dirty="0">
                <a:latin typeface="Nunito Semi Bold" panose="020B0604020202020204" charset="0"/>
              </a:rPr>
              <a:t>It provides early warnings for potential stroke risk.</a:t>
            </a:r>
          </a:p>
          <a:p>
            <a:endParaRPr lang="en-US" sz="2800" dirty="0">
              <a:latin typeface="Nunito Semi Bold" panose="020B0604020202020204" charset="0"/>
            </a:endParaRPr>
          </a:p>
        </p:txBody>
      </p:sp>
      <p:pic>
        <p:nvPicPr>
          <p:cNvPr id="4" name="Picture 3" descr="A close up of a device&#10;&#10;AI-generated content may be incorrect.">
            <a:extLst>
              <a:ext uri="{FF2B5EF4-FFF2-40B4-BE49-F238E27FC236}">
                <a16:creationId xmlns:a16="http://schemas.microsoft.com/office/drawing/2014/main" id="{EAC06DD9-06CE-6FA3-68E2-CBCBC219A394}"/>
              </a:ext>
            </a:extLst>
          </p:cNvPr>
          <p:cNvPicPr>
            <a:picLocks noChangeAspect="1"/>
          </p:cNvPicPr>
          <p:nvPr/>
        </p:nvPicPr>
        <p:blipFill>
          <a:blip r:embed="rId2"/>
          <a:stretch>
            <a:fillRect/>
          </a:stretch>
        </p:blipFill>
        <p:spPr>
          <a:xfrm>
            <a:off x="1371600" y="2382254"/>
            <a:ext cx="6322741" cy="2661588"/>
          </a:xfrm>
          <a:prstGeom prst="rect">
            <a:avLst/>
          </a:prstGeom>
        </p:spPr>
      </p:pic>
      <p:pic>
        <p:nvPicPr>
          <p:cNvPr id="6" name="Picture 5" descr="A grey rectangular object with a screen&#10;&#10;AI-generated content may be incorrect.">
            <a:extLst>
              <a:ext uri="{FF2B5EF4-FFF2-40B4-BE49-F238E27FC236}">
                <a16:creationId xmlns:a16="http://schemas.microsoft.com/office/drawing/2014/main" id="{971C315C-6509-3ED4-D716-95E21A46963F}"/>
              </a:ext>
            </a:extLst>
          </p:cNvPr>
          <p:cNvPicPr>
            <a:picLocks noChangeAspect="1"/>
          </p:cNvPicPr>
          <p:nvPr/>
        </p:nvPicPr>
        <p:blipFill>
          <a:blip r:embed="rId3"/>
          <a:srcRect l="17891" t="7439" r="27974" b="9365"/>
          <a:stretch/>
        </p:blipFill>
        <p:spPr>
          <a:xfrm>
            <a:off x="7694341" y="2382254"/>
            <a:ext cx="5420080" cy="2661588"/>
          </a:xfrm>
          <a:prstGeom prst="rect">
            <a:avLst/>
          </a:prstGeom>
        </p:spPr>
      </p:pic>
      <p:sp>
        <p:nvSpPr>
          <p:cNvPr id="7" name="TextBox 6">
            <a:extLst>
              <a:ext uri="{FF2B5EF4-FFF2-40B4-BE49-F238E27FC236}">
                <a16:creationId xmlns:a16="http://schemas.microsoft.com/office/drawing/2014/main" id="{04855635-1F54-2E7A-0D9C-8B6184D6312E}"/>
              </a:ext>
            </a:extLst>
          </p:cNvPr>
          <p:cNvSpPr txBox="1"/>
          <p:nvPr/>
        </p:nvSpPr>
        <p:spPr>
          <a:xfrm>
            <a:off x="1193182" y="825776"/>
            <a:ext cx="5709424" cy="1046440"/>
          </a:xfrm>
          <a:prstGeom prst="rect">
            <a:avLst/>
          </a:prstGeom>
          <a:noFill/>
        </p:spPr>
        <p:txBody>
          <a:bodyPr wrap="square" rtlCol="0">
            <a:spAutoFit/>
          </a:bodyPr>
          <a:lstStyle/>
          <a:p>
            <a:r>
              <a:rPr lang="en-US" sz="3800" dirty="0">
                <a:solidFill>
                  <a:srgbClr val="00002E"/>
                </a:solidFill>
                <a:latin typeface="Nunito Semi Bold" pitchFamily="34" charset="0"/>
                <a:ea typeface="Nunito Semi Bold" pitchFamily="34" charset="-122"/>
                <a:cs typeface="Nunito Semi Bold" pitchFamily="34" charset="-120"/>
              </a:rPr>
              <a:t>Hardware: Overview</a:t>
            </a:r>
            <a:endParaRPr lang="en-US" sz="3800" dirty="0"/>
          </a:p>
          <a:p>
            <a:endParaRPr lang="en-US" sz="2400" dirty="0"/>
          </a:p>
        </p:txBody>
      </p:sp>
    </p:spTree>
    <p:extLst>
      <p:ext uri="{BB962C8B-B14F-4D97-AF65-F5344CB8AC3E}">
        <p14:creationId xmlns:p14="http://schemas.microsoft.com/office/powerpoint/2010/main" val="28733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DAB4D-12A0-AF0A-6646-2BAE5AA02A8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F9700ED-7F3D-4DDF-CA14-1C71C28923E2}"/>
              </a:ext>
            </a:extLst>
          </p:cNvPr>
          <p:cNvSpPr/>
          <p:nvPr/>
        </p:nvSpPr>
        <p:spPr>
          <a:xfrm>
            <a:off x="1027295" y="891354"/>
            <a:ext cx="9220795"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Hardware: </a:t>
            </a:r>
            <a:r>
              <a:rPr lang="en-US" sz="4400" dirty="0"/>
              <a:t>Custom 3D Case</a:t>
            </a:r>
          </a:p>
        </p:txBody>
      </p:sp>
      <p:sp>
        <p:nvSpPr>
          <p:cNvPr id="3" name="Text 1">
            <a:extLst>
              <a:ext uri="{FF2B5EF4-FFF2-40B4-BE49-F238E27FC236}">
                <a16:creationId xmlns:a16="http://schemas.microsoft.com/office/drawing/2014/main" id="{6F698B6D-0FCC-EB25-A7FF-D498D480EB42}"/>
              </a:ext>
            </a:extLst>
          </p:cNvPr>
          <p:cNvSpPr/>
          <p:nvPr/>
        </p:nvSpPr>
        <p:spPr>
          <a:xfrm>
            <a:off x="513647" y="3297605"/>
            <a:ext cx="6310899" cy="1716315"/>
          </a:xfrm>
          <a:prstGeom prst="rect">
            <a:avLst/>
          </a:prstGeom>
          <a:noFill/>
          <a:ln/>
        </p:spPr>
        <p:txBody>
          <a:bodyPr wrap="none" lIns="0" tIns="0" rIns="0" bIns="0" rtlCol="0" anchor="t"/>
          <a:lstStyle/>
          <a:p>
            <a:pPr marL="457200" indent="-457200" algn="l">
              <a:lnSpc>
                <a:spcPts val="3000"/>
              </a:lnSpc>
              <a:buSzPct val="100000"/>
              <a:buFont typeface="Wingdings" panose="05000000000000000000" pitchFamily="2" charset="2"/>
              <a:buChar char="Ø"/>
            </a:pPr>
            <a:r>
              <a:rPr lang="en-US" sz="2800" dirty="0"/>
              <a:t>Custom casing made with 3D printing for durability.</a:t>
            </a:r>
          </a:p>
          <a:p>
            <a:pPr marL="457200" indent="-457200" algn="l">
              <a:lnSpc>
                <a:spcPts val="3000"/>
              </a:lnSpc>
              <a:buSzPct val="100000"/>
              <a:buFont typeface="Wingdings" panose="05000000000000000000" pitchFamily="2" charset="2"/>
              <a:buChar char="Ø"/>
            </a:pPr>
            <a:endParaRPr lang="en-US" sz="2800" dirty="0"/>
          </a:p>
          <a:p>
            <a:pPr marL="457200" indent="-457200" algn="l">
              <a:lnSpc>
                <a:spcPts val="3000"/>
              </a:lnSpc>
              <a:buSzPct val="100000"/>
              <a:buFont typeface="Wingdings" panose="05000000000000000000" pitchFamily="2" charset="2"/>
              <a:buChar char="Ø"/>
            </a:pPr>
            <a:r>
              <a:rPr lang="en-US" sz="2800" dirty="0"/>
              <a:t>Allows easy prototyping and component protection</a:t>
            </a:r>
          </a:p>
          <a:p>
            <a:pPr algn="l">
              <a:lnSpc>
                <a:spcPts val="3000"/>
              </a:lnSpc>
              <a:buSzPct val="100000"/>
            </a:pPr>
            <a:endParaRPr lang="en-US" sz="2400" dirty="0"/>
          </a:p>
        </p:txBody>
      </p:sp>
      <p:sp>
        <p:nvSpPr>
          <p:cNvPr id="4" name="Text 2">
            <a:extLst>
              <a:ext uri="{FF2B5EF4-FFF2-40B4-BE49-F238E27FC236}">
                <a16:creationId xmlns:a16="http://schemas.microsoft.com/office/drawing/2014/main" id="{A19DD8B2-0171-50AF-9537-8A76E54083F4}"/>
              </a:ext>
            </a:extLst>
          </p:cNvPr>
          <p:cNvSpPr/>
          <p:nvPr/>
        </p:nvSpPr>
        <p:spPr>
          <a:xfrm>
            <a:off x="155048" y="3071667"/>
            <a:ext cx="12954952" cy="383024"/>
          </a:xfrm>
          <a:prstGeom prst="rect">
            <a:avLst/>
          </a:prstGeom>
          <a:noFill/>
          <a:ln/>
        </p:spPr>
        <p:txBody>
          <a:bodyPr wrap="none" lIns="0" tIns="0" rIns="0" bIns="0" rtlCol="0" anchor="t"/>
          <a:lstStyle/>
          <a:p>
            <a:pPr algn="l">
              <a:lnSpc>
                <a:spcPts val="3000"/>
              </a:lnSpc>
              <a:buSzPct val="100000"/>
            </a:pPr>
            <a:r>
              <a:rPr lang="en-US" sz="2000" dirty="0"/>
              <a:t>.</a:t>
            </a:r>
          </a:p>
        </p:txBody>
      </p:sp>
      <p:pic>
        <p:nvPicPr>
          <p:cNvPr id="6" name="Picture 5" descr="A grey device with a black screen&#10;&#10;AI-generated content may be incorrect.">
            <a:extLst>
              <a:ext uri="{FF2B5EF4-FFF2-40B4-BE49-F238E27FC236}">
                <a16:creationId xmlns:a16="http://schemas.microsoft.com/office/drawing/2014/main" id="{11B12BB5-25F3-0770-A1F8-990CE1E8E4FD}"/>
              </a:ext>
            </a:extLst>
          </p:cNvPr>
          <p:cNvPicPr>
            <a:picLocks noChangeAspect="1"/>
          </p:cNvPicPr>
          <p:nvPr/>
        </p:nvPicPr>
        <p:blipFill>
          <a:blip r:embed="rId3"/>
          <a:srcRect l="8624" t="8115" r="9322" b="6222"/>
          <a:stretch/>
        </p:blipFill>
        <p:spPr>
          <a:xfrm>
            <a:off x="8908459" y="939048"/>
            <a:ext cx="5072236" cy="6135519"/>
          </a:xfrm>
          <a:prstGeom prst="rect">
            <a:avLst/>
          </a:prstGeom>
        </p:spPr>
      </p:pic>
    </p:spTree>
    <p:extLst>
      <p:ext uri="{BB962C8B-B14F-4D97-AF65-F5344CB8AC3E}">
        <p14:creationId xmlns:p14="http://schemas.microsoft.com/office/powerpoint/2010/main" val="1276997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A824C-28D9-5659-A0DD-F6DEDBD9155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6CADA81-7AF8-81D1-7DCF-607C974566CA}"/>
              </a:ext>
            </a:extLst>
          </p:cNvPr>
          <p:cNvSpPr/>
          <p:nvPr/>
        </p:nvSpPr>
        <p:spPr>
          <a:xfrm>
            <a:off x="638611" y="583154"/>
            <a:ext cx="9220795"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Hardware: </a:t>
            </a:r>
            <a:r>
              <a:rPr lang="en-US" sz="4400" dirty="0"/>
              <a:t>MAX30102 Sensor</a:t>
            </a:r>
          </a:p>
        </p:txBody>
      </p:sp>
      <p:sp>
        <p:nvSpPr>
          <p:cNvPr id="3" name="Text 1">
            <a:extLst>
              <a:ext uri="{FF2B5EF4-FFF2-40B4-BE49-F238E27FC236}">
                <a16:creationId xmlns:a16="http://schemas.microsoft.com/office/drawing/2014/main" id="{A73C94B4-852C-2B62-8892-80180827DD35}"/>
              </a:ext>
            </a:extLst>
          </p:cNvPr>
          <p:cNvSpPr/>
          <p:nvPr/>
        </p:nvSpPr>
        <p:spPr>
          <a:xfrm>
            <a:off x="502496" y="3182590"/>
            <a:ext cx="9744783" cy="383024"/>
          </a:xfrm>
          <a:prstGeom prst="rect">
            <a:avLst/>
          </a:prstGeom>
          <a:noFill/>
          <a:ln/>
        </p:spPr>
        <p:txBody>
          <a:bodyPr wrap="none" lIns="0" tIns="0" rIns="0" bIns="0" rtlCol="0" anchor="t"/>
          <a:lstStyle/>
          <a:p>
            <a:pPr algn="l">
              <a:lnSpc>
                <a:spcPts val="3000"/>
              </a:lnSpc>
              <a:buSzPct val="100000"/>
            </a:pPr>
            <a:r>
              <a:rPr lang="en-US" sz="2000" dirty="0"/>
              <a:t>.</a:t>
            </a:r>
            <a:endParaRPr lang="en-US" sz="1850" dirty="0"/>
          </a:p>
        </p:txBody>
      </p:sp>
      <p:sp>
        <p:nvSpPr>
          <p:cNvPr id="12" name="Text 2">
            <a:extLst>
              <a:ext uri="{FF2B5EF4-FFF2-40B4-BE49-F238E27FC236}">
                <a16:creationId xmlns:a16="http://schemas.microsoft.com/office/drawing/2014/main" id="{E0DF7A16-C274-4513-49AC-584BF79875A9}"/>
              </a:ext>
            </a:extLst>
          </p:cNvPr>
          <p:cNvSpPr/>
          <p:nvPr/>
        </p:nvSpPr>
        <p:spPr>
          <a:xfrm>
            <a:off x="612626" y="3503756"/>
            <a:ext cx="12844822" cy="1215331"/>
          </a:xfrm>
          <a:prstGeom prst="rect">
            <a:avLst/>
          </a:prstGeom>
          <a:noFill/>
          <a:ln/>
        </p:spPr>
        <p:txBody>
          <a:bodyPr wrap="none" lIns="0" tIns="0" rIns="0" bIns="0" rtlCol="0" anchor="t"/>
          <a:lstStyle/>
          <a:p>
            <a:pPr algn="l">
              <a:lnSpc>
                <a:spcPts val="3000"/>
              </a:lnSpc>
              <a:buSzPct val="100000"/>
            </a:pPr>
            <a:endParaRPr lang="ar-EG" sz="2000" dirty="0"/>
          </a:p>
        </p:txBody>
      </p:sp>
      <p:pic>
        <p:nvPicPr>
          <p:cNvPr id="5" name="Picture 4" descr="A computer chip inside a box&#10;&#10;AI-generated content may be incorrect.">
            <a:extLst>
              <a:ext uri="{FF2B5EF4-FFF2-40B4-BE49-F238E27FC236}">
                <a16:creationId xmlns:a16="http://schemas.microsoft.com/office/drawing/2014/main" id="{C22E3A48-49AD-35C4-708D-B22F9B162923}"/>
              </a:ext>
            </a:extLst>
          </p:cNvPr>
          <p:cNvPicPr>
            <a:picLocks noChangeAspect="1"/>
          </p:cNvPicPr>
          <p:nvPr/>
        </p:nvPicPr>
        <p:blipFill>
          <a:blip r:embed="rId3"/>
          <a:srcRect l="23075" r="19895"/>
          <a:stretch/>
        </p:blipFill>
        <p:spPr>
          <a:xfrm>
            <a:off x="502496" y="1503948"/>
            <a:ext cx="5972254" cy="5702968"/>
          </a:xfrm>
          <a:prstGeom prst="rect">
            <a:avLst/>
          </a:prstGeom>
        </p:spPr>
      </p:pic>
      <p:sp>
        <p:nvSpPr>
          <p:cNvPr id="4" name="Text 2">
            <a:extLst>
              <a:ext uri="{FF2B5EF4-FFF2-40B4-BE49-F238E27FC236}">
                <a16:creationId xmlns:a16="http://schemas.microsoft.com/office/drawing/2014/main" id="{25ED58A7-94EF-DA65-A749-69618015330B}"/>
              </a:ext>
            </a:extLst>
          </p:cNvPr>
          <p:cNvSpPr/>
          <p:nvPr/>
        </p:nvSpPr>
        <p:spPr>
          <a:xfrm>
            <a:off x="6633006" y="2766436"/>
            <a:ext cx="7653156" cy="3333575"/>
          </a:xfrm>
          <a:prstGeom prst="rect">
            <a:avLst/>
          </a:prstGeom>
          <a:noFill/>
          <a:ln/>
        </p:spPr>
        <p:txBody>
          <a:bodyPr wrap="none" lIns="0" tIns="0" rIns="0" bIns="0" rtlCol="0" anchor="t"/>
          <a:lstStyle/>
          <a:p>
            <a:pPr marL="342900" indent="-342900">
              <a:buFont typeface="Wingdings" panose="05000000000000000000" pitchFamily="2" charset="2"/>
              <a:buChar char="Ø"/>
            </a:pPr>
            <a:r>
              <a:rPr lang="en-US" sz="2400" dirty="0"/>
              <a:t>Measures heartbeats per minute, indicating heart health</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Normal range is 60–100 BPM; irregular rates may signal risks</a:t>
            </a:r>
            <a:r>
              <a:rPr lang="en-US" dirty="0"/>
              <a:t>.</a:t>
            </a:r>
          </a:p>
          <a:p>
            <a:pPr marL="342900" indent="-342900" algn="l">
              <a:lnSpc>
                <a:spcPts val="3000"/>
              </a:lnSpc>
              <a:buSzPct val="100000"/>
              <a:buChar char="•"/>
            </a:pPr>
            <a:endParaRPr lang="ar-EG" dirty="0"/>
          </a:p>
        </p:txBody>
      </p:sp>
    </p:spTree>
    <p:extLst>
      <p:ext uri="{BB962C8B-B14F-4D97-AF65-F5344CB8AC3E}">
        <p14:creationId xmlns:p14="http://schemas.microsoft.com/office/powerpoint/2010/main" val="3029808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AF78E-1BBE-9CE7-C1DD-98603764B5D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1FCD33D-417B-BCA9-8D3F-2A01D537D49D}"/>
              </a:ext>
            </a:extLst>
          </p:cNvPr>
          <p:cNvSpPr/>
          <p:nvPr/>
        </p:nvSpPr>
        <p:spPr>
          <a:xfrm>
            <a:off x="1027295" y="891354"/>
            <a:ext cx="9220795"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Hardware: </a:t>
            </a:r>
            <a:r>
              <a:rPr lang="en-US" sz="4400" dirty="0"/>
              <a:t>MAX30102 Sensor</a:t>
            </a:r>
          </a:p>
        </p:txBody>
      </p:sp>
      <p:pic>
        <p:nvPicPr>
          <p:cNvPr id="9" name="Picture 8" descr="A computer chip inside a box&#10;&#10;AI-generated content may be incorrect.">
            <a:extLst>
              <a:ext uri="{FF2B5EF4-FFF2-40B4-BE49-F238E27FC236}">
                <a16:creationId xmlns:a16="http://schemas.microsoft.com/office/drawing/2014/main" id="{393412D3-E73E-772D-2162-7E33AD9731CD}"/>
              </a:ext>
            </a:extLst>
          </p:cNvPr>
          <p:cNvPicPr>
            <a:picLocks noChangeAspect="1"/>
          </p:cNvPicPr>
          <p:nvPr/>
        </p:nvPicPr>
        <p:blipFill>
          <a:blip r:embed="rId3"/>
          <a:srcRect l="23075" r="19895"/>
          <a:stretch/>
        </p:blipFill>
        <p:spPr>
          <a:xfrm>
            <a:off x="2147300" y="1969486"/>
            <a:ext cx="9026221" cy="3841043"/>
          </a:xfrm>
          <a:prstGeom prst="rect">
            <a:avLst/>
          </a:prstGeom>
        </p:spPr>
      </p:pic>
      <p:sp>
        <p:nvSpPr>
          <p:cNvPr id="4" name="Text 1">
            <a:extLst>
              <a:ext uri="{FF2B5EF4-FFF2-40B4-BE49-F238E27FC236}">
                <a16:creationId xmlns:a16="http://schemas.microsoft.com/office/drawing/2014/main" id="{0F529930-7F81-61A0-A116-4E3BC48B1BCA}"/>
              </a:ext>
            </a:extLst>
          </p:cNvPr>
          <p:cNvSpPr/>
          <p:nvPr/>
        </p:nvSpPr>
        <p:spPr>
          <a:xfrm>
            <a:off x="1930544" y="6356195"/>
            <a:ext cx="11919271" cy="1249907"/>
          </a:xfrm>
          <a:prstGeom prst="rect">
            <a:avLst/>
          </a:prstGeom>
          <a:noFill/>
          <a:ln/>
        </p:spPr>
        <p:txBody>
          <a:bodyPr wrap="none" lIns="0" tIns="0" rIns="0" bIns="0" rtlCol="0" anchor="t"/>
          <a:lstStyle/>
          <a:p>
            <a:pPr marL="457200" indent="-457200" algn="l">
              <a:lnSpc>
                <a:spcPts val="3000"/>
              </a:lnSpc>
              <a:buSzPct val="100000"/>
              <a:buFont typeface="Wingdings" panose="05000000000000000000" pitchFamily="2" charset="2"/>
              <a:buChar char="q"/>
            </a:pPr>
            <a:r>
              <a:rPr lang="en-US" sz="2800" dirty="0"/>
              <a:t> Shows oxygen saturation in blood, normally 95–100%.</a:t>
            </a:r>
          </a:p>
          <a:p>
            <a:pPr marL="457200" indent="-457200" algn="l">
              <a:lnSpc>
                <a:spcPts val="3000"/>
              </a:lnSpc>
              <a:buSzPct val="100000"/>
              <a:buFont typeface="Wingdings" panose="05000000000000000000" pitchFamily="2" charset="2"/>
              <a:buChar char="q"/>
            </a:pPr>
            <a:endParaRPr lang="en-US" sz="2800" dirty="0"/>
          </a:p>
          <a:p>
            <a:pPr marL="457200" indent="-457200" algn="l">
              <a:lnSpc>
                <a:spcPts val="3000"/>
              </a:lnSpc>
              <a:buSzPct val="100000"/>
              <a:buFont typeface="Wingdings" panose="05000000000000000000" pitchFamily="2" charset="2"/>
              <a:buChar char="q"/>
            </a:pPr>
            <a:r>
              <a:rPr lang="en-US" sz="2800" dirty="0"/>
              <a:t>Low levels may indicate health problems or stroke risk.</a:t>
            </a:r>
            <a:endParaRPr lang="en-US" sz="2400" dirty="0"/>
          </a:p>
        </p:txBody>
      </p:sp>
    </p:spTree>
    <p:extLst>
      <p:ext uri="{BB962C8B-B14F-4D97-AF65-F5344CB8AC3E}">
        <p14:creationId xmlns:p14="http://schemas.microsoft.com/office/powerpoint/2010/main" val="569561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DF2BAE1-5C27-6BD8-4812-50661C43836B}"/>
              </a:ext>
            </a:extLst>
          </p:cNvPr>
          <p:cNvGraphicFramePr>
            <a:graphicFrameLocks noGrp="1"/>
          </p:cNvGraphicFramePr>
          <p:nvPr>
            <p:extLst>
              <p:ext uri="{D42A27DB-BD31-4B8C-83A1-F6EECF244321}">
                <p14:modId xmlns:p14="http://schemas.microsoft.com/office/powerpoint/2010/main" val="1830330542"/>
              </p:ext>
            </p:extLst>
          </p:nvPr>
        </p:nvGraphicFramePr>
        <p:xfrm>
          <a:off x="1562100" y="1183586"/>
          <a:ext cx="11506200" cy="6818085"/>
        </p:xfrm>
        <a:graphic>
          <a:graphicData uri="http://schemas.openxmlformats.org/drawingml/2006/table">
            <a:tbl>
              <a:tblPr firstRow="1" bandRow="1">
                <a:tableStyleId>{69012ECD-51FC-41F1-AA8D-1B2483CD663E}</a:tableStyleId>
              </a:tblPr>
              <a:tblGrid>
                <a:gridCol w="8161763">
                  <a:extLst>
                    <a:ext uri="{9D8B030D-6E8A-4147-A177-3AD203B41FA5}">
                      <a16:colId xmlns:a16="http://schemas.microsoft.com/office/drawing/2014/main" val="3268098916"/>
                    </a:ext>
                  </a:extLst>
                </a:gridCol>
                <a:gridCol w="3344437">
                  <a:extLst>
                    <a:ext uri="{9D8B030D-6E8A-4147-A177-3AD203B41FA5}">
                      <a16:colId xmlns:a16="http://schemas.microsoft.com/office/drawing/2014/main" val="3699777990"/>
                    </a:ext>
                  </a:extLst>
                </a:gridCol>
              </a:tblGrid>
              <a:tr h="757565">
                <a:tc>
                  <a:txBody>
                    <a:bodyPr/>
                    <a:lstStyle/>
                    <a:p>
                      <a:r>
                        <a:rPr lang="en-US" sz="2800" b="1" kern="1200" dirty="0">
                          <a:solidFill>
                            <a:schemeClr val="lt1"/>
                          </a:solidFill>
                        </a:rPr>
                        <a:t>Name</a:t>
                      </a:r>
                      <a:endParaRPr lang="en-US" sz="2800" b="1" kern="1200" dirty="0">
                        <a:solidFill>
                          <a:schemeClr val="lt1"/>
                        </a:solidFill>
                        <a:latin typeface="+mn-lt"/>
                        <a:ea typeface="+mn-ea"/>
                        <a:cs typeface="+mn-cs"/>
                      </a:endParaRPr>
                    </a:p>
                  </a:txBody>
                  <a:tcPr/>
                </a:tc>
                <a:tc>
                  <a:txBody>
                    <a:bodyPr/>
                    <a:lstStyle/>
                    <a:p>
                      <a:pPr marL="0" algn="l" defTabSz="914400" rtl="0" eaLnBrk="1" latinLnBrk="0" hangingPunct="1"/>
                      <a:r>
                        <a:rPr lang="en-US" sz="2800" b="1" kern="1200" dirty="0">
                          <a:solidFill>
                            <a:schemeClr val="lt1"/>
                          </a:solidFill>
                        </a:rPr>
                        <a:t>Department</a:t>
                      </a:r>
                      <a:endParaRPr lang="en-US" sz="2800" b="1" kern="1200" dirty="0">
                        <a:solidFill>
                          <a:schemeClr val="lt1"/>
                        </a:solidFill>
                        <a:latin typeface="+mn-lt"/>
                        <a:ea typeface="+mn-ea"/>
                        <a:cs typeface="+mn-cs"/>
                      </a:endParaRPr>
                    </a:p>
                  </a:txBody>
                  <a:tcPr/>
                </a:tc>
                <a:extLst>
                  <a:ext uri="{0D108BD9-81ED-4DB2-BD59-A6C34878D82A}">
                    <a16:rowId xmlns:a16="http://schemas.microsoft.com/office/drawing/2014/main" val="4074641380"/>
                  </a:ext>
                </a:extLst>
              </a:tr>
              <a:tr h="757565">
                <a:tc>
                  <a:txBody>
                    <a:bodyPr/>
                    <a:lstStyle/>
                    <a:p>
                      <a:r>
                        <a:rPr lang="en-US" sz="3200" dirty="0"/>
                        <a:t>Ahmed Yasser EL </a:t>
                      </a:r>
                      <a:r>
                        <a:rPr lang="en-US" sz="3200" dirty="0" err="1"/>
                        <a:t>Sharkawy</a:t>
                      </a:r>
                      <a:endParaRPr lang="en-US" sz="3200" dirty="0"/>
                    </a:p>
                  </a:txBody>
                  <a:tcPr/>
                </a:tc>
                <a:tc>
                  <a:txBody>
                    <a:bodyPr/>
                    <a:lstStyle/>
                    <a:p>
                      <a:r>
                        <a:rPr lang="en-US" sz="3200" dirty="0"/>
                        <a:t>AI</a:t>
                      </a:r>
                    </a:p>
                  </a:txBody>
                  <a:tcPr/>
                </a:tc>
                <a:extLst>
                  <a:ext uri="{0D108BD9-81ED-4DB2-BD59-A6C34878D82A}">
                    <a16:rowId xmlns:a16="http://schemas.microsoft.com/office/drawing/2014/main" val="1989969486"/>
                  </a:ext>
                </a:extLst>
              </a:tr>
              <a:tr h="757565">
                <a:tc>
                  <a:txBody>
                    <a:bodyPr/>
                    <a:lstStyle/>
                    <a:p>
                      <a:r>
                        <a:rPr lang="en-US" sz="3200" dirty="0"/>
                        <a:t>Ibrahim Ehab Hassan</a:t>
                      </a:r>
                    </a:p>
                  </a:txBody>
                  <a:tcPr/>
                </a:tc>
                <a:tc>
                  <a:txBody>
                    <a:bodyPr/>
                    <a:lstStyle/>
                    <a:p>
                      <a:r>
                        <a:rPr lang="en-US" sz="3200" dirty="0"/>
                        <a:t>AI</a:t>
                      </a:r>
                    </a:p>
                  </a:txBody>
                  <a:tcPr/>
                </a:tc>
                <a:extLst>
                  <a:ext uri="{0D108BD9-81ED-4DB2-BD59-A6C34878D82A}">
                    <a16:rowId xmlns:a16="http://schemas.microsoft.com/office/drawing/2014/main" val="446037534"/>
                  </a:ext>
                </a:extLst>
              </a:tr>
              <a:tr h="757565">
                <a:tc>
                  <a:txBody>
                    <a:bodyPr/>
                    <a:lstStyle/>
                    <a:p>
                      <a:r>
                        <a:rPr lang="en-US" sz="3200" dirty="0"/>
                        <a:t>Ahmed Mohamed Gad Al Mawla</a:t>
                      </a:r>
                    </a:p>
                  </a:txBody>
                  <a:tcPr/>
                </a:tc>
                <a:tc>
                  <a:txBody>
                    <a:bodyPr/>
                    <a:lstStyle/>
                    <a:p>
                      <a:r>
                        <a:rPr lang="en-US" sz="3200" dirty="0"/>
                        <a:t>AI</a:t>
                      </a:r>
                    </a:p>
                  </a:txBody>
                  <a:tcPr/>
                </a:tc>
                <a:extLst>
                  <a:ext uri="{0D108BD9-81ED-4DB2-BD59-A6C34878D82A}">
                    <a16:rowId xmlns:a16="http://schemas.microsoft.com/office/drawing/2014/main" val="2379528264"/>
                  </a:ext>
                </a:extLst>
              </a:tr>
              <a:tr h="757565">
                <a:tc>
                  <a:txBody>
                    <a:bodyPr/>
                    <a:lstStyle/>
                    <a:p>
                      <a:r>
                        <a:rPr lang="en-US" sz="3200" dirty="0"/>
                        <a:t>Ahmed Ali </a:t>
                      </a:r>
                      <a:r>
                        <a:rPr lang="en-US" sz="3200" dirty="0" err="1"/>
                        <a:t>Ali</a:t>
                      </a:r>
                      <a:r>
                        <a:rPr lang="en-US" sz="3200" dirty="0"/>
                        <a:t> Abd </a:t>
                      </a:r>
                      <a:r>
                        <a:rPr lang="en-US" sz="3200" dirty="0" err="1"/>
                        <a:t>Elshafy</a:t>
                      </a:r>
                      <a:endParaRPr lang="en-US" sz="3200" dirty="0"/>
                    </a:p>
                  </a:txBody>
                  <a:tcPr/>
                </a:tc>
                <a:tc>
                  <a:txBody>
                    <a:bodyPr/>
                    <a:lstStyle/>
                    <a:p>
                      <a:r>
                        <a:rPr lang="en-US" sz="3200" dirty="0"/>
                        <a:t>AI</a:t>
                      </a:r>
                    </a:p>
                  </a:txBody>
                  <a:tcPr/>
                </a:tc>
                <a:extLst>
                  <a:ext uri="{0D108BD9-81ED-4DB2-BD59-A6C34878D82A}">
                    <a16:rowId xmlns:a16="http://schemas.microsoft.com/office/drawing/2014/main" val="1936276936"/>
                  </a:ext>
                </a:extLst>
              </a:tr>
              <a:tr h="757565">
                <a:tc>
                  <a:txBody>
                    <a:bodyPr/>
                    <a:lstStyle/>
                    <a:p>
                      <a:r>
                        <a:rPr lang="en-US" sz="3200" dirty="0"/>
                        <a:t>Ahmed Amr </a:t>
                      </a:r>
                      <a:r>
                        <a:rPr lang="en-US" sz="3200" dirty="0" err="1"/>
                        <a:t>Afte</a:t>
                      </a:r>
                      <a:r>
                        <a:rPr lang="en-US" sz="3200" dirty="0"/>
                        <a:t> </a:t>
                      </a:r>
                      <a:r>
                        <a:rPr lang="en-US" sz="3200" dirty="0" err="1"/>
                        <a:t>Deghedy</a:t>
                      </a:r>
                      <a:endParaRPr lang="en-US" sz="3200" dirty="0"/>
                    </a:p>
                  </a:txBody>
                  <a:tcPr/>
                </a:tc>
                <a:tc>
                  <a:txBody>
                    <a:bodyPr/>
                    <a:lstStyle/>
                    <a:p>
                      <a:r>
                        <a:rPr lang="en-US" sz="3200" dirty="0"/>
                        <a:t>AI</a:t>
                      </a:r>
                    </a:p>
                  </a:txBody>
                  <a:tcPr/>
                </a:tc>
                <a:extLst>
                  <a:ext uri="{0D108BD9-81ED-4DB2-BD59-A6C34878D82A}">
                    <a16:rowId xmlns:a16="http://schemas.microsoft.com/office/drawing/2014/main" val="3268434019"/>
                  </a:ext>
                </a:extLst>
              </a:tr>
              <a:tr h="757565">
                <a:tc>
                  <a:txBody>
                    <a:bodyPr/>
                    <a:lstStyle/>
                    <a:p>
                      <a:r>
                        <a:rPr lang="en-US" sz="3200" dirty="0" err="1"/>
                        <a:t>Arwaa</a:t>
                      </a:r>
                      <a:r>
                        <a:rPr lang="en-US" sz="3200" dirty="0"/>
                        <a:t> Mohamed Hassan</a:t>
                      </a:r>
                    </a:p>
                  </a:txBody>
                  <a:tcPr/>
                </a:tc>
                <a:tc>
                  <a:txBody>
                    <a:bodyPr/>
                    <a:lstStyle/>
                    <a:p>
                      <a:r>
                        <a:rPr lang="en-US" sz="3200" dirty="0"/>
                        <a:t>CS</a:t>
                      </a:r>
                    </a:p>
                  </a:txBody>
                  <a:tcPr/>
                </a:tc>
                <a:extLst>
                  <a:ext uri="{0D108BD9-81ED-4DB2-BD59-A6C34878D82A}">
                    <a16:rowId xmlns:a16="http://schemas.microsoft.com/office/drawing/2014/main" val="4251886182"/>
                  </a:ext>
                </a:extLst>
              </a:tr>
              <a:tr h="757565">
                <a:tc>
                  <a:txBody>
                    <a:bodyPr/>
                    <a:lstStyle/>
                    <a:p>
                      <a:r>
                        <a:rPr lang="en-US" sz="3200" dirty="0" err="1"/>
                        <a:t>Sohila</a:t>
                      </a:r>
                      <a:r>
                        <a:rPr lang="en-US" sz="3200" dirty="0"/>
                        <a:t> </a:t>
                      </a:r>
                      <a:r>
                        <a:rPr lang="en-US" sz="3200" dirty="0" err="1"/>
                        <a:t>Wessam</a:t>
                      </a:r>
                      <a:r>
                        <a:rPr lang="en-US" sz="3200" dirty="0"/>
                        <a:t> Hamed </a:t>
                      </a:r>
                      <a:r>
                        <a:rPr lang="en-US" sz="3200" dirty="0" err="1"/>
                        <a:t>Refaie</a:t>
                      </a:r>
                      <a:endParaRPr lang="en-US" sz="3200" dirty="0"/>
                    </a:p>
                  </a:txBody>
                  <a:tcPr/>
                </a:tc>
                <a:tc>
                  <a:txBody>
                    <a:bodyPr/>
                    <a:lstStyle/>
                    <a:p>
                      <a:r>
                        <a:rPr lang="en-US" sz="3200" dirty="0"/>
                        <a:t>CS</a:t>
                      </a:r>
                    </a:p>
                  </a:txBody>
                  <a:tcPr/>
                </a:tc>
                <a:extLst>
                  <a:ext uri="{0D108BD9-81ED-4DB2-BD59-A6C34878D82A}">
                    <a16:rowId xmlns:a16="http://schemas.microsoft.com/office/drawing/2014/main" val="2659947053"/>
                  </a:ext>
                </a:extLst>
              </a:tr>
              <a:tr h="757565">
                <a:tc>
                  <a:txBody>
                    <a:bodyPr/>
                    <a:lstStyle/>
                    <a:p>
                      <a:r>
                        <a:rPr lang="en-US" sz="3200" dirty="0"/>
                        <a:t>Afnan </a:t>
                      </a:r>
                      <a:r>
                        <a:rPr lang="en-US" sz="3200" dirty="0" err="1"/>
                        <a:t>Fekry</a:t>
                      </a:r>
                      <a:r>
                        <a:rPr lang="en-US" sz="3200" dirty="0"/>
                        <a:t> </a:t>
                      </a:r>
                      <a:r>
                        <a:rPr lang="en-US" sz="3200" dirty="0" err="1"/>
                        <a:t>Moahmoud</a:t>
                      </a:r>
                      <a:r>
                        <a:rPr lang="en-US" sz="3200" dirty="0"/>
                        <a:t> Hammad</a:t>
                      </a:r>
                    </a:p>
                  </a:txBody>
                  <a:tcPr/>
                </a:tc>
                <a:tc>
                  <a:txBody>
                    <a:bodyPr/>
                    <a:lstStyle/>
                    <a:p>
                      <a:r>
                        <a:rPr lang="en-US" sz="3200" dirty="0"/>
                        <a:t>IS</a:t>
                      </a:r>
                    </a:p>
                  </a:txBody>
                  <a:tcPr/>
                </a:tc>
                <a:extLst>
                  <a:ext uri="{0D108BD9-81ED-4DB2-BD59-A6C34878D82A}">
                    <a16:rowId xmlns:a16="http://schemas.microsoft.com/office/drawing/2014/main" val="900808841"/>
                  </a:ext>
                </a:extLst>
              </a:tr>
            </a:tbl>
          </a:graphicData>
        </a:graphic>
      </p:graphicFrame>
      <p:sp>
        <p:nvSpPr>
          <p:cNvPr id="5" name="TextBox 4">
            <a:extLst>
              <a:ext uri="{FF2B5EF4-FFF2-40B4-BE49-F238E27FC236}">
                <a16:creationId xmlns:a16="http://schemas.microsoft.com/office/drawing/2014/main" id="{5212A222-8F13-C904-087B-180FAC44F0E7}"/>
              </a:ext>
            </a:extLst>
          </p:cNvPr>
          <p:cNvSpPr txBox="1"/>
          <p:nvPr/>
        </p:nvSpPr>
        <p:spPr>
          <a:xfrm>
            <a:off x="5400798" y="537255"/>
            <a:ext cx="7315200" cy="646331"/>
          </a:xfrm>
          <a:prstGeom prst="rect">
            <a:avLst/>
          </a:prstGeom>
          <a:noFill/>
        </p:spPr>
        <p:txBody>
          <a:bodyPr wrap="square">
            <a:spAutoFit/>
          </a:bodyPr>
          <a:lstStyle/>
          <a:p>
            <a:r>
              <a:rPr lang="en-US" sz="3600" b="1" u="sng" dirty="0">
                <a:solidFill>
                  <a:schemeClr val="accent1">
                    <a:lumMod val="75000"/>
                  </a:schemeClr>
                </a:solidFill>
              </a:rPr>
              <a:t>Project’s Team</a:t>
            </a:r>
          </a:p>
        </p:txBody>
      </p:sp>
    </p:spTree>
    <p:extLst>
      <p:ext uri="{BB962C8B-B14F-4D97-AF65-F5344CB8AC3E}">
        <p14:creationId xmlns:p14="http://schemas.microsoft.com/office/powerpoint/2010/main" val="2430141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A6EBB-2BB3-CC9B-46A9-D7D72B77FCF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406E154-9B40-7D51-F83B-D5D66AF41C36}"/>
              </a:ext>
            </a:extLst>
          </p:cNvPr>
          <p:cNvSpPr/>
          <p:nvPr/>
        </p:nvSpPr>
        <p:spPr>
          <a:xfrm>
            <a:off x="1027295" y="891354"/>
            <a:ext cx="9220795"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Hardware: </a:t>
            </a:r>
            <a:r>
              <a:rPr lang="en-US" sz="4400" dirty="0"/>
              <a:t>ECG  Sensor</a:t>
            </a:r>
          </a:p>
        </p:txBody>
      </p:sp>
      <p:sp>
        <p:nvSpPr>
          <p:cNvPr id="4" name="Text 2">
            <a:extLst>
              <a:ext uri="{FF2B5EF4-FFF2-40B4-BE49-F238E27FC236}">
                <a16:creationId xmlns:a16="http://schemas.microsoft.com/office/drawing/2014/main" id="{4D2A0C73-4EF1-B2C8-0820-BFC45386A347}"/>
              </a:ext>
            </a:extLst>
          </p:cNvPr>
          <p:cNvSpPr/>
          <p:nvPr/>
        </p:nvSpPr>
        <p:spPr>
          <a:xfrm>
            <a:off x="1128920" y="1884449"/>
            <a:ext cx="12954952" cy="1731368"/>
          </a:xfrm>
          <a:prstGeom prst="rect">
            <a:avLst/>
          </a:prstGeom>
          <a:noFill/>
          <a:ln/>
        </p:spPr>
        <p:txBody>
          <a:bodyPr wrap="none" lIns="0" tIns="0" rIns="0" bIns="0" rtlCol="0" anchor="t"/>
          <a:lstStyle/>
          <a:p>
            <a:pPr marL="342900" indent="-342900" algn="l">
              <a:lnSpc>
                <a:spcPts val="3000"/>
              </a:lnSpc>
              <a:buSzPct val="100000"/>
              <a:buFont typeface="Wingdings" panose="05000000000000000000" pitchFamily="2" charset="2"/>
              <a:buChar char="ü"/>
            </a:pPr>
            <a:endParaRPr lang="en-US" sz="2400" dirty="0"/>
          </a:p>
          <a:p>
            <a:pPr marL="342900" indent="-342900">
              <a:lnSpc>
                <a:spcPts val="3000"/>
              </a:lnSpc>
              <a:buSzPct val="100000"/>
              <a:buFont typeface="Wingdings" panose="05000000000000000000" pitchFamily="2" charset="2"/>
              <a:buChar char="ü"/>
            </a:pPr>
            <a:r>
              <a:rPr lang="en-US" sz="2400" dirty="0"/>
              <a:t>Records the heart’s electrical activity to detect irregularities.</a:t>
            </a:r>
          </a:p>
          <a:p>
            <a:pPr marL="342900" indent="-342900">
              <a:lnSpc>
                <a:spcPts val="3000"/>
              </a:lnSpc>
              <a:buSzPct val="100000"/>
              <a:buFont typeface="Wingdings" panose="05000000000000000000" pitchFamily="2" charset="2"/>
              <a:buChar char="ü"/>
            </a:pPr>
            <a:endParaRPr lang="en-US" sz="2400" dirty="0"/>
          </a:p>
          <a:p>
            <a:pPr marL="342900" indent="-342900">
              <a:lnSpc>
                <a:spcPts val="3000"/>
              </a:lnSpc>
              <a:buSzPct val="100000"/>
              <a:buFont typeface="Wingdings" panose="05000000000000000000" pitchFamily="2" charset="2"/>
              <a:buChar char="ü"/>
            </a:pPr>
            <a:r>
              <a:rPr lang="en-US" sz="2400" dirty="0"/>
              <a:t>Certain patterns can signal stroke risk or heart issues..</a:t>
            </a:r>
          </a:p>
          <a:p>
            <a:pPr marL="342900" indent="-342900" algn="l">
              <a:lnSpc>
                <a:spcPts val="3000"/>
              </a:lnSpc>
              <a:buSzPct val="100000"/>
              <a:buChar char="•"/>
            </a:pPr>
            <a:endParaRPr lang="en-US" sz="2000" dirty="0"/>
          </a:p>
          <a:p>
            <a:pPr marL="342900" indent="-342900" algn="l">
              <a:lnSpc>
                <a:spcPts val="3000"/>
              </a:lnSpc>
              <a:buSzPct val="100000"/>
              <a:buChar char="•"/>
            </a:pPr>
            <a:endParaRPr lang="en-US" sz="1850" dirty="0"/>
          </a:p>
        </p:txBody>
      </p:sp>
      <p:pic>
        <p:nvPicPr>
          <p:cNvPr id="3" name="Picture 2" descr="A box with electronic components&#10;&#10;AI-generated content may be incorrect.">
            <a:extLst>
              <a:ext uri="{FF2B5EF4-FFF2-40B4-BE49-F238E27FC236}">
                <a16:creationId xmlns:a16="http://schemas.microsoft.com/office/drawing/2014/main" id="{F25522A8-15CA-2F1C-7A8C-8493F94A0DAB}"/>
              </a:ext>
            </a:extLst>
          </p:cNvPr>
          <p:cNvPicPr>
            <a:picLocks noChangeAspect="1"/>
          </p:cNvPicPr>
          <p:nvPr/>
        </p:nvPicPr>
        <p:blipFill>
          <a:blip r:embed="rId3"/>
          <a:srcRect l="22413" r="19951"/>
          <a:stretch/>
        </p:blipFill>
        <p:spPr>
          <a:xfrm>
            <a:off x="2159025" y="3904895"/>
            <a:ext cx="9511990" cy="3760644"/>
          </a:xfrm>
          <a:prstGeom prst="rect">
            <a:avLst/>
          </a:prstGeom>
        </p:spPr>
      </p:pic>
    </p:spTree>
    <p:extLst>
      <p:ext uri="{BB962C8B-B14F-4D97-AF65-F5344CB8AC3E}">
        <p14:creationId xmlns:p14="http://schemas.microsoft.com/office/powerpoint/2010/main" val="1763368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5A0D9-2288-EE68-9489-DFB56D1F0175}"/>
              </a:ext>
            </a:extLst>
          </p:cNvPr>
          <p:cNvSpPr txBox="1"/>
          <p:nvPr/>
        </p:nvSpPr>
        <p:spPr>
          <a:xfrm>
            <a:off x="962526" y="2888167"/>
            <a:ext cx="9803977" cy="4893647"/>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t>Sends real-time health data wirelessly to mobile devices.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r>
              <a:rPr lang="en-US" sz="3200" dirty="0"/>
              <a:t>Enables apps to monitor :</a:t>
            </a:r>
          </a:p>
          <a:p>
            <a:pPr marL="914400" lvl="1" indent="-457200">
              <a:buFont typeface="Wingdings" panose="05000000000000000000" pitchFamily="2" charset="2"/>
              <a:buChar char="v"/>
            </a:pPr>
            <a:r>
              <a:rPr lang="en-US" sz="3200" dirty="0"/>
              <a:t>BPM live</a:t>
            </a:r>
          </a:p>
          <a:p>
            <a:pPr marL="914400" lvl="1" indent="-457200">
              <a:buFont typeface="Wingdings" panose="05000000000000000000" pitchFamily="2" charset="2"/>
              <a:buChar char="v"/>
            </a:pPr>
            <a:r>
              <a:rPr lang="en-US" sz="3200" dirty="0"/>
              <a:t>SpO2 live</a:t>
            </a:r>
          </a:p>
          <a:p>
            <a:pPr marL="914400" lvl="1" indent="-457200">
              <a:buFont typeface="Wingdings" panose="05000000000000000000" pitchFamily="2" charset="2"/>
              <a:buChar char="v"/>
            </a:pPr>
            <a:r>
              <a:rPr lang="en-US" sz="3200" dirty="0"/>
              <a:t>ECG live</a:t>
            </a:r>
          </a:p>
          <a:p>
            <a:pPr marL="457200" indent="-457200">
              <a:buFont typeface="Wingdings" panose="05000000000000000000" pitchFamily="2" charset="2"/>
              <a:buChar char="Ø"/>
            </a:pPr>
            <a:endParaRPr lang="en-US" sz="3200" dirty="0"/>
          </a:p>
          <a:p>
            <a:r>
              <a:rPr lang="en-US" sz="3200" dirty="0"/>
              <a:t> </a:t>
            </a:r>
          </a:p>
          <a:p>
            <a:pPr marL="342900" indent="-342900">
              <a:buFont typeface="Wingdings" panose="05000000000000000000" pitchFamily="2" charset="2"/>
              <a:buChar char="Ø"/>
            </a:pPr>
            <a:endParaRPr lang="en-US" sz="2400" dirty="0"/>
          </a:p>
        </p:txBody>
      </p:sp>
      <p:sp>
        <p:nvSpPr>
          <p:cNvPr id="3" name="TextBox 2">
            <a:extLst>
              <a:ext uri="{FF2B5EF4-FFF2-40B4-BE49-F238E27FC236}">
                <a16:creationId xmlns:a16="http://schemas.microsoft.com/office/drawing/2014/main" id="{CFB7F73E-0E86-377B-9A96-FC2CF9D15ED6}"/>
              </a:ext>
            </a:extLst>
          </p:cNvPr>
          <p:cNvSpPr txBox="1"/>
          <p:nvPr/>
        </p:nvSpPr>
        <p:spPr>
          <a:xfrm>
            <a:off x="367990" y="1083450"/>
            <a:ext cx="11049978" cy="769441"/>
          </a:xfrm>
          <a:prstGeom prst="rect">
            <a:avLst/>
          </a:prstGeom>
          <a:noFill/>
        </p:spPr>
        <p:txBody>
          <a:bodyPr wrap="square" rtlCol="0">
            <a:spAutoFit/>
          </a:bodyPr>
          <a:lstStyle/>
          <a:p>
            <a:r>
              <a:rPr lang="en-US" sz="4400" dirty="0">
                <a:solidFill>
                  <a:srgbClr val="00002E"/>
                </a:solidFill>
                <a:latin typeface="Nunito Semi Bold" pitchFamily="34" charset="0"/>
                <a:ea typeface="Nunito Semi Bold" pitchFamily="34" charset="-122"/>
                <a:cs typeface="Nunito Semi Bold" pitchFamily="34" charset="-120"/>
              </a:rPr>
              <a:t>Hardware: </a:t>
            </a:r>
            <a:r>
              <a:rPr lang="en-US" sz="4400" dirty="0"/>
              <a:t>Wireless Monitoring&lt;&lt;BLE&gt;&gt;</a:t>
            </a:r>
          </a:p>
        </p:txBody>
      </p:sp>
    </p:spTree>
    <p:extLst>
      <p:ext uri="{BB962C8B-B14F-4D97-AF65-F5344CB8AC3E}">
        <p14:creationId xmlns:p14="http://schemas.microsoft.com/office/powerpoint/2010/main" val="413105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A51ED5-E7E4-850B-BF84-705DCC88F775}"/>
              </a:ext>
            </a:extLst>
          </p:cNvPr>
          <p:cNvSpPr txBox="1"/>
          <p:nvPr/>
        </p:nvSpPr>
        <p:spPr>
          <a:xfrm>
            <a:off x="2469996" y="6357590"/>
            <a:ext cx="8569712"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Four buttons control the device’s functions and power.</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Ø"/>
            </a:pPr>
            <a:r>
              <a:rPr lang="en-US" sz="2400" dirty="0"/>
              <a:t>Each button activates a specific sensor or powers the device.</a:t>
            </a:r>
          </a:p>
        </p:txBody>
      </p:sp>
      <p:sp>
        <p:nvSpPr>
          <p:cNvPr id="3" name="TextBox 2">
            <a:extLst>
              <a:ext uri="{FF2B5EF4-FFF2-40B4-BE49-F238E27FC236}">
                <a16:creationId xmlns:a16="http://schemas.microsoft.com/office/drawing/2014/main" id="{C18D1EE3-0AC2-A663-95CE-6F2638ED16E6}"/>
              </a:ext>
            </a:extLst>
          </p:cNvPr>
          <p:cNvSpPr txBox="1"/>
          <p:nvPr/>
        </p:nvSpPr>
        <p:spPr>
          <a:xfrm>
            <a:off x="830766" y="725435"/>
            <a:ext cx="8402444" cy="769441"/>
          </a:xfrm>
          <a:prstGeom prst="rect">
            <a:avLst/>
          </a:prstGeom>
          <a:noFill/>
        </p:spPr>
        <p:txBody>
          <a:bodyPr wrap="square" rtlCol="0">
            <a:spAutoFit/>
          </a:bodyPr>
          <a:lstStyle/>
          <a:p>
            <a:r>
              <a:rPr lang="en-US" sz="4400" dirty="0">
                <a:solidFill>
                  <a:srgbClr val="00002E"/>
                </a:solidFill>
                <a:latin typeface="Nunito Semi Bold" pitchFamily="34" charset="0"/>
                <a:ea typeface="Nunito Semi Bold" pitchFamily="34" charset="-122"/>
                <a:cs typeface="Nunito Semi Bold" pitchFamily="34" charset="-120"/>
              </a:rPr>
              <a:t>Hardware: </a:t>
            </a:r>
            <a:r>
              <a:rPr lang="en-US" sz="4400" dirty="0"/>
              <a:t>Control Buttons</a:t>
            </a:r>
          </a:p>
        </p:txBody>
      </p:sp>
      <p:pic>
        <p:nvPicPr>
          <p:cNvPr id="5" name="Picture 4" descr="A box with electronic components&#10;&#10;AI-generated content may be incorrect.">
            <a:extLst>
              <a:ext uri="{FF2B5EF4-FFF2-40B4-BE49-F238E27FC236}">
                <a16:creationId xmlns:a16="http://schemas.microsoft.com/office/drawing/2014/main" id="{9C92AC74-05C0-7616-B00A-B0A7FEF08F4B}"/>
              </a:ext>
            </a:extLst>
          </p:cNvPr>
          <p:cNvPicPr>
            <a:picLocks noChangeAspect="1"/>
          </p:cNvPicPr>
          <p:nvPr/>
        </p:nvPicPr>
        <p:blipFill>
          <a:blip r:embed="rId2"/>
          <a:srcRect l="22167" r="20260"/>
          <a:stretch/>
        </p:blipFill>
        <p:spPr>
          <a:xfrm>
            <a:off x="2469996" y="1649963"/>
            <a:ext cx="9121698" cy="4059462"/>
          </a:xfrm>
          <a:prstGeom prst="rect">
            <a:avLst/>
          </a:prstGeom>
        </p:spPr>
      </p:pic>
    </p:spTree>
    <p:extLst>
      <p:ext uri="{BB962C8B-B14F-4D97-AF65-F5344CB8AC3E}">
        <p14:creationId xmlns:p14="http://schemas.microsoft.com/office/powerpoint/2010/main" val="2180771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D02FF6-3921-CC98-668F-D543903F4201}"/>
              </a:ext>
            </a:extLst>
          </p:cNvPr>
          <p:cNvSpPr txBox="1"/>
          <p:nvPr/>
        </p:nvSpPr>
        <p:spPr>
          <a:xfrm>
            <a:off x="423747" y="3157113"/>
            <a:ext cx="6891453" cy="1815882"/>
          </a:xfrm>
          <a:prstGeom prst="rect">
            <a:avLst/>
          </a:prstGeom>
          <a:noFill/>
        </p:spPr>
        <p:txBody>
          <a:bodyPr wrap="square" rtlCol="0">
            <a:spAutoFit/>
          </a:bodyPr>
          <a:lstStyle/>
          <a:p>
            <a:pPr marL="571500" indent="-571500">
              <a:buFont typeface="+mj-lt"/>
              <a:buAutoNum type="romanUcPeriod"/>
            </a:pPr>
            <a:r>
              <a:rPr lang="en-US" sz="2800" dirty="0"/>
              <a:t>Sensor data shown clearly on OLED screen</a:t>
            </a:r>
          </a:p>
          <a:p>
            <a:pPr marL="571500" indent="-571500">
              <a:buFont typeface="+mj-lt"/>
              <a:buAutoNum type="romanUcPeriod"/>
            </a:pPr>
            <a:endParaRPr lang="en-US" sz="2800" dirty="0"/>
          </a:p>
          <a:p>
            <a:pPr marL="571500" indent="-571500">
              <a:buFont typeface="+mj-lt"/>
              <a:buAutoNum type="romanUcPeriod"/>
            </a:pPr>
            <a:r>
              <a:rPr lang="en-US" sz="2800" dirty="0"/>
              <a:t>Buzzer beeps with each heartbeat for real-time alerts</a:t>
            </a:r>
          </a:p>
        </p:txBody>
      </p:sp>
      <p:pic>
        <p:nvPicPr>
          <p:cNvPr id="4" name="Picture 3" descr="A computer chip inside a box&#10;&#10;AI-generated content may be incorrect.">
            <a:extLst>
              <a:ext uri="{FF2B5EF4-FFF2-40B4-BE49-F238E27FC236}">
                <a16:creationId xmlns:a16="http://schemas.microsoft.com/office/drawing/2014/main" id="{38F76A7F-9AA2-A0D6-30E3-DC5AD779FC52}"/>
              </a:ext>
            </a:extLst>
          </p:cNvPr>
          <p:cNvPicPr>
            <a:picLocks noChangeAspect="1"/>
          </p:cNvPicPr>
          <p:nvPr/>
        </p:nvPicPr>
        <p:blipFill>
          <a:blip r:embed="rId2"/>
          <a:srcRect l="22515" r="19949"/>
          <a:stretch/>
        </p:blipFill>
        <p:spPr>
          <a:xfrm>
            <a:off x="7761248" y="1795347"/>
            <a:ext cx="5609065" cy="4443208"/>
          </a:xfrm>
          <a:prstGeom prst="rect">
            <a:avLst/>
          </a:prstGeom>
        </p:spPr>
      </p:pic>
      <p:sp>
        <p:nvSpPr>
          <p:cNvPr id="5" name="TextBox 4">
            <a:extLst>
              <a:ext uri="{FF2B5EF4-FFF2-40B4-BE49-F238E27FC236}">
                <a16:creationId xmlns:a16="http://schemas.microsoft.com/office/drawing/2014/main" id="{1A68C5D6-B446-EE15-E916-29A0ED8173D5}"/>
              </a:ext>
            </a:extLst>
          </p:cNvPr>
          <p:cNvSpPr txBox="1"/>
          <p:nvPr/>
        </p:nvSpPr>
        <p:spPr>
          <a:xfrm>
            <a:off x="814039" y="901021"/>
            <a:ext cx="7058722" cy="769441"/>
          </a:xfrm>
          <a:prstGeom prst="rect">
            <a:avLst/>
          </a:prstGeom>
          <a:noFill/>
        </p:spPr>
        <p:txBody>
          <a:bodyPr wrap="square" rtlCol="0">
            <a:spAutoFit/>
          </a:bodyPr>
          <a:lstStyle/>
          <a:p>
            <a:r>
              <a:rPr lang="en-US" sz="4400" dirty="0">
                <a:solidFill>
                  <a:srgbClr val="00002E"/>
                </a:solidFill>
                <a:latin typeface="Nunito Semi Bold" pitchFamily="34" charset="0"/>
                <a:ea typeface="Nunito Semi Bold" pitchFamily="34" charset="-122"/>
                <a:cs typeface="Nunito Semi Bold" pitchFamily="34" charset="-120"/>
              </a:rPr>
              <a:t>Hardware: </a:t>
            </a:r>
            <a:r>
              <a:rPr lang="en-US" sz="4400" dirty="0"/>
              <a:t>OLED screen</a:t>
            </a:r>
          </a:p>
        </p:txBody>
      </p:sp>
    </p:spTree>
    <p:extLst>
      <p:ext uri="{BB962C8B-B14F-4D97-AF65-F5344CB8AC3E}">
        <p14:creationId xmlns:p14="http://schemas.microsoft.com/office/powerpoint/2010/main" val="1550394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4708CB-5AA2-D481-2F3A-9A8B1B733D14}"/>
              </a:ext>
            </a:extLst>
          </p:cNvPr>
          <p:cNvSpPr txBox="1"/>
          <p:nvPr/>
        </p:nvSpPr>
        <p:spPr>
          <a:xfrm>
            <a:off x="747132" y="3713355"/>
            <a:ext cx="6947210" cy="156966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Powered by a 350mAh rechargeable lithium battery.</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 Provides portability and long monitoring time.</a:t>
            </a:r>
          </a:p>
        </p:txBody>
      </p:sp>
      <p:sp>
        <p:nvSpPr>
          <p:cNvPr id="3" name="TextBox 2">
            <a:extLst>
              <a:ext uri="{FF2B5EF4-FFF2-40B4-BE49-F238E27FC236}">
                <a16:creationId xmlns:a16="http://schemas.microsoft.com/office/drawing/2014/main" id="{C0560CD5-3258-E908-4331-5E11B60A4771}"/>
              </a:ext>
            </a:extLst>
          </p:cNvPr>
          <p:cNvSpPr txBox="1"/>
          <p:nvPr/>
        </p:nvSpPr>
        <p:spPr>
          <a:xfrm>
            <a:off x="1282389" y="1092820"/>
            <a:ext cx="6735337" cy="769441"/>
          </a:xfrm>
          <a:prstGeom prst="rect">
            <a:avLst/>
          </a:prstGeom>
          <a:noFill/>
        </p:spPr>
        <p:txBody>
          <a:bodyPr wrap="square" rtlCol="0">
            <a:spAutoFit/>
          </a:bodyPr>
          <a:lstStyle/>
          <a:p>
            <a:r>
              <a:rPr lang="en-US" sz="4400" dirty="0">
                <a:solidFill>
                  <a:srgbClr val="00002E"/>
                </a:solidFill>
                <a:latin typeface="Nunito Semi Bold" pitchFamily="34" charset="0"/>
                <a:ea typeface="Nunito Semi Bold" pitchFamily="34" charset="-122"/>
                <a:cs typeface="Nunito Semi Bold" pitchFamily="34" charset="-120"/>
              </a:rPr>
              <a:t>Hardware: </a:t>
            </a:r>
            <a:r>
              <a:rPr lang="en-US" sz="4400" dirty="0"/>
              <a:t>Power Supply</a:t>
            </a:r>
          </a:p>
        </p:txBody>
      </p:sp>
      <p:pic>
        <p:nvPicPr>
          <p:cNvPr id="5" name="Picture 4">
            <a:extLst>
              <a:ext uri="{FF2B5EF4-FFF2-40B4-BE49-F238E27FC236}">
                <a16:creationId xmlns:a16="http://schemas.microsoft.com/office/drawing/2014/main" id="{371BD9D5-F36C-756E-33CF-F2296301828E}"/>
              </a:ext>
            </a:extLst>
          </p:cNvPr>
          <p:cNvPicPr>
            <a:picLocks noChangeAspect="1"/>
          </p:cNvPicPr>
          <p:nvPr/>
        </p:nvPicPr>
        <p:blipFill>
          <a:blip r:embed="rId2"/>
          <a:stretch>
            <a:fillRect/>
          </a:stretch>
        </p:blipFill>
        <p:spPr>
          <a:xfrm>
            <a:off x="8418516" y="1449659"/>
            <a:ext cx="4372585" cy="2252545"/>
          </a:xfrm>
          <a:prstGeom prst="rect">
            <a:avLst/>
          </a:prstGeom>
        </p:spPr>
      </p:pic>
      <p:pic>
        <p:nvPicPr>
          <p:cNvPr id="7" name="Picture 6">
            <a:extLst>
              <a:ext uri="{FF2B5EF4-FFF2-40B4-BE49-F238E27FC236}">
                <a16:creationId xmlns:a16="http://schemas.microsoft.com/office/drawing/2014/main" id="{B0D5B62D-60D9-DD15-7F05-A8A40D10A7BF}"/>
              </a:ext>
            </a:extLst>
          </p:cNvPr>
          <p:cNvPicPr>
            <a:picLocks noChangeAspect="1"/>
          </p:cNvPicPr>
          <p:nvPr/>
        </p:nvPicPr>
        <p:blipFill>
          <a:blip r:embed="rId3"/>
          <a:stretch>
            <a:fillRect/>
          </a:stretch>
        </p:blipFill>
        <p:spPr>
          <a:xfrm>
            <a:off x="8418517" y="3702204"/>
            <a:ext cx="4372585" cy="3343742"/>
          </a:xfrm>
          <a:prstGeom prst="rect">
            <a:avLst/>
          </a:prstGeom>
        </p:spPr>
      </p:pic>
    </p:spTree>
    <p:extLst>
      <p:ext uri="{BB962C8B-B14F-4D97-AF65-F5344CB8AC3E}">
        <p14:creationId xmlns:p14="http://schemas.microsoft.com/office/powerpoint/2010/main" val="1430727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EC753-5C2F-CD1C-A8A8-7A7EABC9667A}"/>
            </a:ext>
          </a:extLst>
        </p:cNvPr>
        <p:cNvGrpSpPr/>
        <p:nvPr/>
      </p:nvGrpSpPr>
      <p:grpSpPr>
        <a:xfrm>
          <a:off x="0" y="0"/>
          <a:ext cx="0" cy="0"/>
          <a:chOff x="0" y="0"/>
          <a:chExt cx="0" cy="0"/>
        </a:xfrm>
      </p:grpSpPr>
      <p:sp>
        <p:nvSpPr>
          <p:cNvPr id="2" name="Straight Connector 2">
            <a:extLst>
              <a:ext uri="{FF2B5EF4-FFF2-40B4-BE49-F238E27FC236}">
                <a16:creationId xmlns:a16="http://schemas.microsoft.com/office/drawing/2014/main" id="{B1D3EA44-CB8D-B8D0-E1F9-1609498ACA54}"/>
              </a:ext>
            </a:extLst>
          </p:cNvPr>
          <p:cNvSpPr/>
          <p:nvPr/>
        </p:nvSpPr>
        <p:spPr>
          <a:xfrm flipV="1">
            <a:off x="8310422" y="7326093"/>
            <a:ext cx="5948809" cy="32243"/>
          </a:xfrm>
          <a:prstGeom prst="line">
            <a:avLst/>
          </a:prstGeom>
          <a:ln w="34925">
            <a:solidFill>
              <a:schemeClr val="accent1"/>
            </a:solidFill>
            <a:miter/>
          </a:ln>
          <a:effectLst>
            <a:outerShdw blurRad="50800" dist="38100" dir="5400000" rotWithShape="0">
              <a:srgbClr val="000000">
                <a:alpha val="40000"/>
              </a:srgbClr>
            </a:outerShdw>
          </a:effectLst>
        </p:spPr>
        <p:txBody>
          <a:bodyPr lIns="45719" rIns="45719"/>
          <a:lstStyle/>
          <a:p>
            <a:endParaRPr dirty="0"/>
          </a:p>
        </p:txBody>
      </p:sp>
      <p:sp>
        <p:nvSpPr>
          <p:cNvPr id="3" name="Straight Connector 13">
            <a:extLst>
              <a:ext uri="{FF2B5EF4-FFF2-40B4-BE49-F238E27FC236}">
                <a16:creationId xmlns:a16="http://schemas.microsoft.com/office/drawing/2014/main" id="{87FB62A1-1632-331D-B474-AE73D869BC42}"/>
              </a:ext>
            </a:extLst>
          </p:cNvPr>
          <p:cNvSpPr/>
          <p:nvPr/>
        </p:nvSpPr>
        <p:spPr>
          <a:xfrm flipH="1" flipV="1">
            <a:off x="14259230" y="588314"/>
            <a:ext cx="1" cy="6719497"/>
          </a:xfrm>
          <a:prstGeom prst="line">
            <a:avLst/>
          </a:prstGeom>
          <a:ln w="34925">
            <a:solidFill>
              <a:schemeClr val="accent1"/>
            </a:solidFill>
            <a:miter/>
          </a:ln>
          <a:effectLst>
            <a:outerShdw blurRad="50800" dist="38100" dir="2700000" rotWithShape="0">
              <a:srgbClr val="000000">
                <a:alpha val="40000"/>
              </a:srgbClr>
            </a:outerShdw>
          </a:effectLst>
        </p:spPr>
        <p:txBody>
          <a:bodyPr lIns="45719" rIns="45719"/>
          <a:lstStyle/>
          <a:p>
            <a:endParaRPr/>
          </a:p>
        </p:txBody>
      </p:sp>
      <p:sp>
        <p:nvSpPr>
          <p:cNvPr id="4" name="Straight Connector 16">
            <a:extLst>
              <a:ext uri="{FF2B5EF4-FFF2-40B4-BE49-F238E27FC236}">
                <a16:creationId xmlns:a16="http://schemas.microsoft.com/office/drawing/2014/main" id="{8FFD267D-77F3-6042-4B06-920352BE531F}"/>
              </a:ext>
            </a:extLst>
          </p:cNvPr>
          <p:cNvSpPr/>
          <p:nvPr/>
        </p:nvSpPr>
        <p:spPr>
          <a:xfrm flipH="1" flipV="1">
            <a:off x="814959" y="549699"/>
            <a:ext cx="13385104" cy="41918"/>
          </a:xfrm>
          <a:prstGeom prst="line">
            <a:avLst/>
          </a:prstGeom>
          <a:ln w="34925">
            <a:solidFill>
              <a:schemeClr val="accent1"/>
            </a:solidFill>
            <a:miter/>
          </a:ln>
        </p:spPr>
        <p:txBody>
          <a:bodyPr lIns="45719" rIns="45719"/>
          <a:lstStyle/>
          <a:p>
            <a:endParaRPr dirty="0"/>
          </a:p>
        </p:txBody>
      </p:sp>
      <p:sp>
        <p:nvSpPr>
          <p:cNvPr id="5" name="Straight Connector 19">
            <a:extLst>
              <a:ext uri="{FF2B5EF4-FFF2-40B4-BE49-F238E27FC236}">
                <a16:creationId xmlns:a16="http://schemas.microsoft.com/office/drawing/2014/main" id="{7185D93B-7B65-B8DB-B784-2D5C4571BD2D}"/>
              </a:ext>
            </a:extLst>
          </p:cNvPr>
          <p:cNvSpPr/>
          <p:nvPr/>
        </p:nvSpPr>
        <p:spPr>
          <a:xfrm>
            <a:off x="814959" y="558946"/>
            <a:ext cx="59167" cy="6719498"/>
          </a:xfrm>
          <a:prstGeom prst="line">
            <a:avLst/>
          </a:prstGeom>
          <a:ln w="34925">
            <a:solidFill>
              <a:schemeClr val="accent1"/>
            </a:solidFill>
            <a:miter/>
          </a:ln>
        </p:spPr>
        <p:txBody>
          <a:bodyPr lIns="45719" rIns="45719"/>
          <a:lstStyle/>
          <a:p>
            <a:endParaRPr/>
          </a:p>
        </p:txBody>
      </p:sp>
      <p:sp>
        <p:nvSpPr>
          <p:cNvPr id="6" name="Straight Connector 21">
            <a:extLst>
              <a:ext uri="{FF2B5EF4-FFF2-40B4-BE49-F238E27FC236}">
                <a16:creationId xmlns:a16="http://schemas.microsoft.com/office/drawing/2014/main" id="{B743C9DB-1578-C70A-C19B-66C3FAD31811}"/>
              </a:ext>
            </a:extLst>
          </p:cNvPr>
          <p:cNvSpPr/>
          <p:nvPr/>
        </p:nvSpPr>
        <p:spPr>
          <a:xfrm flipV="1">
            <a:off x="763777" y="7244382"/>
            <a:ext cx="2266889" cy="10243"/>
          </a:xfrm>
          <a:prstGeom prst="line">
            <a:avLst/>
          </a:prstGeom>
          <a:ln w="34925">
            <a:solidFill>
              <a:schemeClr val="accent1"/>
            </a:solidFill>
            <a:miter/>
          </a:ln>
        </p:spPr>
        <p:txBody>
          <a:bodyPr lIns="45719" rIns="45719"/>
          <a:lstStyle/>
          <a:p>
            <a:endParaRPr/>
          </a:p>
        </p:txBody>
      </p:sp>
      <p:sp>
        <p:nvSpPr>
          <p:cNvPr id="7" name="Flowchart: Delay 1">
            <a:extLst>
              <a:ext uri="{FF2B5EF4-FFF2-40B4-BE49-F238E27FC236}">
                <a16:creationId xmlns:a16="http://schemas.microsoft.com/office/drawing/2014/main" id="{84989A08-CCB6-7317-39E6-8D125391D15A}"/>
              </a:ext>
            </a:extLst>
          </p:cNvPr>
          <p:cNvSpPr/>
          <p:nvPr/>
        </p:nvSpPr>
        <p:spPr>
          <a:xfrm rot="16200000">
            <a:off x="3886270" y="6422940"/>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C000"/>
          </a:solidFill>
          <a:ln w="12700">
            <a:solidFill>
              <a:srgbClr val="FFC00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solidFill>
                <a:srgbClr val="FFC000"/>
              </a:solidFill>
            </a:endParaRPr>
          </a:p>
        </p:txBody>
      </p:sp>
      <p:sp>
        <p:nvSpPr>
          <p:cNvPr id="9" name="TextBox 56">
            <a:extLst>
              <a:ext uri="{FF2B5EF4-FFF2-40B4-BE49-F238E27FC236}">
                <a16:creationId xmlns:a16="http://schemas.microsoft.com/office/drawing/2014/main" id="{86209361-994B-B804-A920-E83E7A9FA1D3}"/>
              </a:ext>
            </a:extLst>
          </p:cNvPr>
          <p:cNvSpPr txBox="1"/>
          <p:nvPr/>
        </p:nvSpPr>
        <p:spPr>
          <a:xfrm>
            <a:off x="1151234" y="3393133"/>
            <a:ext cx="29141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6000" b="1">
                <a:ln w="10160" cap="flat">
                  <a:solidFill>
                    <a:schemeClr val="accent5"/>
                  </a:solidFill>
                  <a:prstDash val="solid"/>
                  <a:round/>
                </a:ln>
                <a:solidFill>
                  <a:srgbClr val="FFFFFF"/>
                </a:solidFill>
                <a:effectLst>
                  <a:outerShdw blurRad="38100" dist="22860" dir="5400000" rotWithShape="0">
                    <a:srgbClr val="000000">
                      <a:alpha val="30000"/>
                    </a:srgbClr>
                  </a:outerShdw>
                </a:effectLst>
              </a:defRPr>
            </a:lvl1pPr>
          </a:lstStyle>
          <a:p>
            <a:r>
              <a:rPr dirty="0">
                <a:solidFill>
                  <a:srgbClr val="0070C0"/>
                </a:solidFill>
              </a:rPr>
              <a:t>Agenda</a:t>
            </a:r>
          </a:p>
        </p:txBody>
      </p:sp>
      <p:grpSp>
        <p:nvGrpSpPr>
          <p:cNvPr id="19" name="Google Shape;908;p19">
            <a:extLst>
              <a:ext uri="{FF2B5EF4-FFF2-40B4-BE49-F238E27FC236}">
                <a16:creationId xmlns:a16="http://schemas.microsoft.com/office/drawing/2014/main" id="{C217B763-A3EE-663F-BC4E-977408C923A5}"/>
              </a:ext>
            </a:extLst>
          </p:cNvPr>
          <p:cNvGrpSpPr/>
          <p:nvPr/>
        </p:nvGrpSpPr>
        <p:grpSpPr>
          <a:xfrm>
            <a:off x="6161927" y="2117458"/>
            <a:ext cx="5914063" cy="1066553"/>
            <a:chOff x="0" y="0"/>
            <a:chExt cx="5728581" cy="806181"/>
          </a:xfrm>
        </p:grpSpPr>
        <p:sp>
          <p:nvSpPr>
            <p:cNvPr id="20" name="Google Shape;909;p19">
              <a:extLst>
                <a:ext uri="{FF2B5EF4-FFF2-40B4-BE49-F238E27FC236}">
                  <a16:creationId xmlns:a16="http://schemas.microsoft.com/office/drawing/2014/main" id="{217694B3-E0A4-C33A-5613-225CB0D51C96}"/>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21" name="Google Shape;910;p19">
              <a:extLst>
                <a:ext uri="{FF2B5EF4-FFF2-40B4-BE49-F238E27FC236}">
                  <a16:creationId xmlns:a16="http://schemas.microsoft.com/office/drawing/2014/main" id="{B13FF4B9-45BF-A942-20AD-0705FBDB5B42}"/>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22" name="Google Shape;911;p19">
              <a:extLst>
                <a:ext uri="{FF2B5EF4-FFF2-40B4-BE49-F238E27FC236}">
                  <a16:creationId xmlns:a16="http://schemas.microsoft.com/office/drawing/2014/main" id="{56C475E0-6424-CE68-95E0-7DD891BFE4A0}"/>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23" name="Google Shape;912;p19">
              <a:extLst>
                <a:ext uri="{FF2B5EF4-FFF2-40B4-BE49-F238E27FC236}">
                  <a16:creationId xmlns:a16="http://schemas.microsoft.com/office/drawing/2014/main" id="{1DC5BC74-7710-DAE7-692C-796BC6C73AF6}"/>
                </a:ext>
              </a:extLst>
            </p:cNvPr>
            <p:cNvGrpSpPr/>
            <p:nvPr/>
          </p:nvGrpSpPr>
          <p:grpSpPr>
            <a:xfrm>
              <a:off x="84578" y="73956"/>
              <a:ext cx="858379" cy="658347"/>
              <a:chOff x="0" y="46728"/>
              <a:chExt cx="858377" cy="658345"/>
            </a:xfrm>
          </p:grpSpPr>
          <p:sp>
            <p:nvSpPr>
              <p:cNvPr id="25" name="Shape">
                <a:extLst>
                  <a:ext uri="{FF2B5EF4-FFF2-40B4-BE49-F238E27FC236}">
                    <a16:creationId xmlns:a16="http://schemas.microsoft.com/office/drawing/2014/main" id="{879BEF44-6F77-9550-189F-747D722EA879}"/>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26" name="02">
                <a:extLst>
                  <a:ext uri="{FF2B5EF4-FFF2-40B4-BE49-F238E27FC236}">
                    <a16:creationId xmlns:a16="http://schemas.microsoft.com/office/drawing/2014/main" id="{EFF5AA99-615E-E3B5-A946-78D02F6241BD}"/>
                  </a:ext>
                </a:extLst>
              </p:cNvPr>
              <p:cNvSpPr txBox="1"/>
              <p:nvPr/>
            </p:nvSpPr>
            <p:spPr>
              <a:xfrm>
                <a:off x="0" y="143753"/>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t>02</a:t>
                </a:r>
              </a:p>
            </p:txBody>
          </p:sp>
        </p:grpSp>
        <p:sp>
          <p:nvSpPr>
            <p:cNvPr id="24" name="Google Shape;915;p19">
              <a:extLst>
                <a:ext uri="{FF2B5EF4-FFF2-40B4-BE49-F238E27FC236}">
                  <a16:creationId xmlns:a16="http://schemas.microsoft.com/office/drawing/2014/main" id="{B5B5356D-FBBC-0243-6F8C-A8AD755432EF}"/>
                </a:ext>
              </a:extLst>
            </p:cNvPr>
            <p:cNvSpPr txBox="1"/>
            <p:nvPr/>
          </p:nvSpPr>
          <p:spPr>
            <a:xfrm>
              <a:off x="1000073" y="208066"/>
              <a:ext cx="4698372" cy="416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Suggested Application</a:t>
              </a:r>
              <a:endParaRPr sz="2800" dirty="0"/>
            </a:p>
          </p:txBody>
        </p:sp>
      </p:grpSp>
      <p:grpSp>
        <p:nvGrpSpPr>
          <p:cNvPr id="28" name="Google Shape;899;p19">
            <a:extLst>
              <a:ext uri="{FF2B5EF4-FFF2-40B4-BE49-F238E27FC236}">
                <a16:creationId xmlns:a16="http://schemas.microsoft.com/office/drawing/2014/main" id="{39985ECD-F042-93E7-0C65-C0B14878A9BA}"/>
              </a:ext>
            </a:extLst>
          </p:cNvPr>
          <p:cNvGrpSpPr/>
          <p:nvPr/>
        </p:nvGrpSpPr>
        <p:grpSpPr>
          <a:xfrm>
            <a:off x="6637523" y="612085"/>
            <a:ext cx="6105741" cy="1452161"/>
            <a:chOff x="-2" y="-2"/>
            <a:chExt cx="5351004" cy="751803"/>
          </a:xfrm>
        </p:grpSpPr>
        <p:sp>
          <p:nvSpPr>
            <p:cNvPr id="29" name="Google Shape;900;p19">
              <a:extLst>
                <a:ext uri="{FF2B5EF4-FFF2-40B4-BE49-F238E27FC236}">
                  <a16:creationId xmlns:a16="http://schemas.microsoft.com/office/drawing/2014/main" id="{DE8E1A06-6E29-7DE3-1688-07E545528CD9}"/>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FCBD24"/>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30" name="Google Shape;901;p19">
              <a:extLst>
                <a:ext uri="{FF2B5EF4-FFF2-40B4-BE49-F238E27FC236}">
                  <a16:creationId xmlns:a16="http://schemas.microsoft.com/office/drawing/2014/main" id="{701308D1-4398-E0F3-405D-75F1B53480D3}"/>
                </a:ext>
              </a:extLst>
            </p:cNvPr>
            <p:cNvGrpSpPr/>
            <p:nvPr/>
          </p:nvGrpSpPr>
          <p:grpSpPr>
            <a:xfrm>
              <a:off x="-2" y="-2"/>
              <a:ext cx="5286968" cy="751803"/>
              <a:chOff x="-1" y="-1"/>
              <a:chExt cx="5286966" cy="751801"/>
            </a:xfrm>
          </p:grpSpPr>
          <p:sp>
            <p:nvSpPr>
              <p:cNvPr id="31" name="Google Shape;902;p19">
                <a:extLst>
                  <a:ext uri="{FF2B5EF4-FFF2-40B4-BE49-F238E27FC236}">
                    <a16:creationId xmlns:a16="http://schemas.microsoft.com/office/drawing/2014/main" id="{287B7DD6-CBBD-1483-3C39-FAE7BD72736B}"/>
                  </a:ext>
                </a:extLst>
              </p:cNvPr>
              <p:cNvSpPr/>
              <p:nvPr/>
            </p:nvSpPr>
            <p:spPr>
              <a:xfrm>
                <a:off x="4707793" y="166159"/>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32" name="Google Shape;903;p19">
                <a:extLst>
                  <a:ext uri="{FF2B5EF4-FFF2-40B4-BE49-F238E27FC236}">
                    <a16:creationId xmlns:a16="http://schemas.microsoft.com/office/drawing/2014/main" id="{4805852A-5B0F-F6CC-313C-1B82A602903C}"/>
                  </a:ext>
                </a:extLst>
              </p:cNvPr>
              <p:cNvSpPr/>
              <p:nvPr/>
            </p:nvSpPr>
            <p:spPr>
              <a:xfrm>
                <a:off x="-1" y="28740"/>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E09214"/>
              </a:solidFill>
              <a:ln w="12700" cap="flat">
                <a:noFill/>
                <a:miter lim="400000"/>
              </a:ln>
              <a:effectLst/>
            </p:spPr>
            <p:txBody>
              <a:bodyPr wrap="square" lIns="45719" tIns="45719" rIns="45719" bIns="45719" numCol="1" anchor="ctr">
                <a:noAutofit/>
              </a:bodyPr>
              <a:lstStyle/>
              <a:p>
                <a:pPr>
                  <a:defRPr sz="2400"/>
                </a:pPr>
                <a:endParaRPr/>
              </a:p>
            </p:txBody>
          </p:sp>
          <p:grpSp>
            <p:nvGrpSpPr>
              <p:cNvPr id="33" name="Google Shape;904;p19">
                <a:extLst>
                  <a:ext uri="{FF2B5EF4-FFF2-40B4-BE49-F238E27FC236}">
                    <a16:creationId xmlns:a16="http://schemas.microsoft.com/office/drawing/2014/main" id="{FCFD3437-A6F6-60CF-823E-DEF6010CB3E0}"/>
                  </a:ext>
                </a:extLst>
              </p:cNvPr>
              <p:cNvGrpSpPr/>
              <p:nvPr/>
            </p:nvGrpSpPr>
            <p:grpSpPr>
              <a:xfrm>
                <a:off x="78752" y="-1"/>
                <a:ext cx="802300" cy="751801"/>
                <a:chOff x="0" y="0"/>
                <a:chExt cx="802298" cy="751799"/>
              </a:xfrm>
            </p:grpSpPr>
            <p:sp>
              <p:nvSpPr>
                <p:cNvPr id="35" name="Shape">
                  <a:extLst>
                    <a:ext uri="{FF2B5EF4-FFF2-40B4-BE49-F238E27FC236}">
                      <a16:creationId xmlns:a16="http://schemas.microsoft.com/office/drawing/2014/main" id="{68DC8190-C7EB-14B0-ECA3-4E3350F8F9F2}"/>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FCBD24"/>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36" name="01">
                  <a:extLst>
                    <a:ext uri="{FF2B5EF4-FFF2-40B4-BE49-F238E27FC236}">
                      <a16:creationId xmlns:a16="http://schemas.microsoft.com/office/drawing/2014/main" id="{48953B5C-ADBE-6698-AA37-DC1312FAD460}"/>
                    </a:ext>
                  </a:extLst>
                </p:cNvPr>
                <p:cNvSpPr txBox="1"/>
                <p:nvPr/>
              </p:nvSpPr>
              <p:spPr>
                <a:xfrm>
                  <a:off x="0" y="-1"/>
                  <a:ext cx="802299" cy="751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01</a:t>
                  </a:r>
                </a:p>
              </p:txBody>
            </p:sp>
          </p:grpSp>
          <p:sp>
            <p:nvSpPr>
              <p:cNvPr id="34" name="Google Shape;907;p19">
                <a:extLst>
                  <a:ext uri="{FF2B5EF4-FFF2-40B4-BE49-F238E27FC236}">
                    <a16:creationId xmlns:a16="http://schemas.microsoft.com/office/drawing/2014/main" id="{D6AAC79F-C551-4B21-5167-77E5399E4BB9}"/>
                  </a:ext>
                </a:extLst>
              </p:cNvPr>
              <p:cNvSpPr txBox="1"/>
              <p:nvPr/>
            </p:nvSpPr>
            <p:spPr>
              <a:xfrm>
                <a:off x="890348" y="169031"/>
                <a:ext cx="3764005" cy="350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dirty="0"/>
                  <a:t> </a:t>
                </a:r>
                <a:r>
                  <a:rPr sz="2800" dirty="0"/>
                  <a:t>Introduction</a:t>
                </a:r>
                <a:r>
                  <a:rPr lang="en-US" sz="2800" dirty="0"/>
                  <a:t> and Workflow</a:t>
                </a:r>
                <a:endParaRPr dirty="0"/>
              </a:p>
            </p:txBody>
          </p:sp>
        </p:grpSp>
      </p:grpSp>
      <p:pic>
        <p:nvPicPr>
          <p:cNvPr id="37" name="Graphic 64" descr="Graphic 64">
            <a:extLst>
              <a:ext uri="{FF2B5EF4-FFF2-40B4-BE49-F238E27FC236}">
                <a16:creationId xmlns:a16="http://schemas.microsoft.com/office/drawing/2014/main" id="{CC507770-3B7A-6D4B-9591-D6A50ABCDEAD}"/>
              </a:ext>
            </a:extLst>
          </p:cNvPr>
          <p:cNvPicPr>
            <a:picLocks noChangeAspect="1"/>
          </p:cNvPicPr>
          <p:nvPr/>
        </p:nvPicPr>
        <p:blipFill>
          <a:blip r:embed="rId2"/>
          <a:stretch>
            <a:fillRect/>
          </a:stretch>
        </p:blipFill>
        <p:spPr>
          <a:xfrm>
            <a:off x="12115281" y="1063177"/>
            <a:ext cx="472315" cy="472315"/>
          </a:xfrm>
          <a:prstGeom prst="rect">
            <a:avLst/>
          </a:prstGeom>
          <a:ln w="12700">
            <a:miter lim="400000"/>
          </a:ln>
        </p:spPr>
      </p:pic>
      <p:sp>
        <p:nvSpPr>
          <p:cNvPr id="61" name="Flowchart: Multidocument 60">
            <a:extLst>
              <a:ext uri="{FF2B5EF4-FFF2-40B4-BE49-F238E27FC236}">
                <a16:creationId xmlns:a16="http://schemas.microsoft.com/office/drawing/2014/main" id="{FF8CC29D-9E53-72E4-6DFC-9F9DBD1949E2}"/>
              </a:ext>
            </a:extLst>
          </p:cNvPr>
          <p:cNvSpPr/>
          <p:nvPr/>
        </p:nvSpPr>
        <p:spPr>
          <a:xfrm>
            <a:off x="11344518" y="2308800"/>
            <a:ext cx="440048" cy="739603"/>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Google Shape;909;p19">
            <a:extLst>
              <a:ext uri="{FF2B5EF4-FFF2-40B4-BE49-F238E27FC236}">
                <a16:creationId xmlns:a16="http://schemas.microsoft.com/office/drawing/2014/main" id="{A35EC972-7371-5197-94BC-E4D37C38F991}"/>
              </a:ext>
            </a:extLst>
          </p:cNvPr>
          <p:cNvSpPr/>
          <p:nvPr/>
        </p:nvSpPr>
        <p:spPr>
          <a:xfrm>
            <a:off x="6775307" y="4767320"/>
            <a:ext cx="5471438" cy="9372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AI Implementation</a:t>
            </a:r>
          </a:p>
        </p:txBody>
      </p:sp>
      <p:sp>
        <p:nvSpPr>
          <p:cNvPr id="69" name="Google Shape;910;p19">
            <a:extLst>
              <a:ext uri="{FF2B5EF4-FFF2-40B4-BE49-F238E27FC236}">
                <a16:creationId xmlns:a16="http://schemas.microsoft.com/office/drawing/2014/main" id="{BA93A9FB-2E03-64C8-A5D9-000C975FCB06}"/>
              </a:ext>
            </a:extLst>
          </p:cNvPr>
          <p:cNvSpPr/>
          <p:nvPr/>
        </p:nvSpPr>
        <p:spPr>
          <a:xfrm>
            <a:off x="6104863" y="4604087"/>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04</a:t>
            </a:r>
            <a:endParaRPr dirty="0"/>
          </a:p>
        </p:txBody>
      </p:sp>
      <p:sp>
        <p:nvSpPr>
          <p:cNvPr id="79" name="Google Shape;909;p19">
            <a:extLst>
              <a:ext uri="{FF2B5EF4-FFF2-40B4-BE49-F238E27FC236}">
                <a16:creationId xmlns:a16="http://schemas.microsoft.com/office/drawing/2014/main" id="{84B0BB5D-E505-6860-6C10-DEC4DD8338F4}"/>
              </a:ext>
            </a:extLst>
          </p:cNvPr>
          <p:cNvSpPr/>
          <p:nvPr/>
        </p:nvSpPr>
        <p:spPr>
          <a:xfrm>
            <a:off x="7358835" y="6103843"/>
            <a:ext cx="5471438" cy="9372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endParaRPr lang="en-US" sz="2400" dirty="0"/>
          </a:p>
        </p:txBody>
      </p:sp>
      <p:sp>
        <p:nvSpPr>
          <p:cNvPr id="80" name="Google Shape;910;p19">
            <a:extLst>
              <a:ext uri="{FF2B5EF4-FFF2-40B4-BE49-F238E27FC236}">
                <a16:creationId xmlns:a16="http://schemas.microsoft.com/office/drawing/2014/main" id="{92E82776-AA85-026A-B0C8-02A812527847}"/>
              </a:ext>
            </a:extLst>
          </p:cNvPr>
          <p:cNvSpPr/>
          <p:nvPr/>
        </p:nvSpPr>
        <p:spPr>
          <a:xfrm>
            <a:off x="6550235" y="5929777"/>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05</a:t>
            </a:r>
            <a:endParaRPr dirty="0"/>
          </a:p>
        </p:txBody>
      </p:sp>
      <p:pic>
        <p:nvPicPr>
          <p:cNvPr id="81" name="Graphic 60" descr="Graphic 60">
            <a:extLst>
              <a:ext uri="{FF2B5EF4-FFF2-40B4-BE49-F238E27FC236}">
                <a16:creationId xmlns:a16="http://schemas.microsoft.com/office/drawing/2014/main" id="{452FD18D-C9FD-EF8A-2C3C-9E22EE68BFCD}"/>
              </a:ext>
            </a:extLst>
          </p:cNvPr>
          <p:cNvPicPr>
            <a:picLocks noChangeAspect="1"/>
          </p:cNvPicPr>
          <p:nvPr/>
        </p:nvPicPr>
        <p:blipFill>
          <a:blip r:embed="rId3"/>
          <a:stretch>
            <a:fillRect/>
          </a:stretch>
        </p:blipFill>
        <p:spPr>
          <a:xfrm>
            <a:off x="11872261" y="6226137"/>
            <a:ext cx="577780" cy="577780"/>
          </a:xfrm>
          <a:prstGeom prst="rect">
            <a:avLst/>
          </a:prstGeom>
          <a:ln w="12700">
            <a:miter lim="400000"/>
          </a:ln>
        </p:spPr>
      </p:pic>
      <p:sp>
        <p:nvSpPr>
          <p:cNvPr id="38" name="Flowchart: Delay 1">
            <a:extLst>
              <a:ext uri="{FF2B5EF4-FFF2-40B4-BE49-F238E27FC236}">
                <a16:creationId xmlns:a16="http://schemas.microsoft.com/office/drawing/2014/main" id="{1FA6B024-8D05-8903-ADCB-4C5DC06BDEC4}"/>
              </a:ext>
            </a:extLst>
          </p:cNvPr>
          <p:cNvSpPr/>
          <p:nvPr/>
        </p:nvSpPr>
        <p:spPr>
          <a:xfrm rot="16200000">
            <a:off x="3893721" y="6406818"/>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69E781"/>
          </a:solidFill>
          <a:ln w="12700">
            <a:solidFill>
              <a:srgbClr val="2FC948"/>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solidFill>
                <a:srgbClr val="00B0F0"/>
              </a:solidFill>
            </a:endParaRPr>
          </a:p>
        </p:txBody>
      </p:sp>
      <p:grpSp>
        <p:nvGrpSpPr>
          <p:cNvPr id="41" name="Google Shape;908;p19">
            <a:extLst>
              <a:ext uri="{FF2B5EF4-FFF2-40B4-BE49-F238E27FC236}">
                <a16:creationId xmlns:a16="http://schemas.microsoft.com/office/drawing/2014/main" id="{65B772A8-B16A-CD16-E193-D81FB433F416}"/>
              </a:ext>
            </a:extLst>
          </p:cNvPr>
          <p:cNvGrpSpPr/>
          <p:nvPr/>
        </p:nvGrpSpPr>
        <p:grpSpPr>
          <a:xfrm>
            <a:off x="6161927" y="2049556"/>
            <a:ext cx="5914063" cy="1258089"/>
            <a:chOff x="0" y="0"/>
            <a:chExt cx="5728581" cy="806181"/>
          </a:xfrm>
        </p:grpSpPr>
        <p:sp>
          <p:nvSpPr>
            <p:cNvPr id="42" name="Google Shape;909;p19">
              <a:extLst>
                <a:ext uri="{FF2B5EF4-FFF2-40B4-BE49-F238E27FC236}">
                  <a16:creationId xmlns:a16="http://schemas.microsoft.com/office/drawing/2014/main" id="{64DF109F-DD18-59C1-725F-0AFBE41FD812}"/>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43" name="Google Shape;910;p19">
              <a:extLst>
                <a:ext uri="{FF2B5EF4-FFF2-40B4-BE49-F238E27FC236}">
                  <a16:creationId xmlns:a16="http://schemas.microsoft.com/office/drawing/2014/main" id="{BD229DBF-65CF-4375-DC41-DDD1DF47AB89}"/>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44" name="Google Shape;911;p19">
              <a:extLst>
                <a:ext uri="{FF2B5EF4-FFF2-40B4-BE49-F238E27FC236}">
                  <a16:creationId xmlns:a16="http://schemas.microsoft.com/office/drawing/2014/main" id="{46538072-7587-DE2E-E3D7-2CBFDA16F3C0}"/>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45" name="Google Shape;912;p19">
              <a:extLst>
                <a:ext uri="{FF2B5EF4-FFF2-40B4-BE49-F238E27FC236}">
                  <a16:creationId xmlns:a16="http://schemas.microsoft.com/office/drawing/2014/main" id="{6A425BC6-D16C-8481-136D-027954874D94}"/>
                </a:ext>
              </a:extLst>
            </p:cNvPr>
            <p:cNvGrpSpPr/>
            <p:nvPr/>
          </p:nvGrpSpPr>
          <p:grpSpPr>
            <a:xfrm>
              <a:off x="84578" y="73956"/>
              <a:ext cx="858379" cy="658347"/>
              <a:chOff x="0" y="46728"/>
              <a:chExt cx="858377" cy="658345"/>
            </a:xfrm>
          </p:grpSpPr>
          <p:sp>
            <p:nvSpPr>
              <p:cNvPr id="47" name="Shape">
                <a:extLst>
                  <a:ext uri="{FF2B5EF4-FFF2-40B4-BE49-F238E27FC236}">
                    <a16:creationId xmlns:a16="http://schemas.microsoft.com/office/drawing/2014/main" id="{278A751F-BC28-CD9E-5224-9344C896B83E}"/>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48" name="02">
                <a:extLst>
                  <a:ext uri="{FF2B5EF4-FFF2-40B4-BE49-F238E27FC236}">
                    <a16:creationId xmlns:a16="http://schemas.microsoft.com/office/drawing/2014/main" id="{E567AD34-01D7-FA0C-F496-A575536431E6}"/>
                  </a:ext>
                </a:extLst>
              </p:cNvPr>
              <p:cNvSpPr txBox="1"/>
              <p:nvPr/>
            </p:nvSpPr>
            <p:spPr>
              <a:xfrm>
                <a:off x="0" y="143753"/>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02</a:t>
                </a:r>
              </a:p>
            </p:txBody>
          </p:sp>
        </p:grpSp>
        <p:sp>
          <p:nvSpPr>
            <p:cNvPr id="46" name="Google Shape;915;p19">
              <a:extLst>
                <a:ext uri="{FF2B5EF4-FFF2-40B4-BE49-F238E27FC236}">
                  <a16:creationId xmlns:a16="http://schemas.microsoft.com/office/drawing/2014/main" id="{DF06E269-AA91-35B7-E774-3C05557A1416}"/>
                </a:ext>
              </a:extLst>
            </p:cNvPr>
            <p:cNvSpPr txBox="1"/>
            <p:nvPr/>
          </p:nvSpPr>
          <p:spPr>
            <a:xfrm>
              <a:off x="1000073" y="199592"/>
              <a:ext cx="4698372" cy="4338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Hardware Components</a:t>
              </a:r>
              <a:endParaRPr sz="2800" dirty="0"/>
            </a:p>
          </p:txBody>
        </p:sp>
      </p:grpSp>
      <p:sp>
        <p:nvSpPr>
          <p:cNvPr id="87" name="Google Shape;909;p19">
            <a:extLst>
              <a:ext uri="{FF2B5EF4-FFF2-40B4-BE49-F238E27FC236}">
                <a16:creationId xmlns:a16="http://schemas.microsoft.com/office/drawing/2014/main" id="{1D86DA3E-7AEE-594F-E933-C65A2C4754E0}"/>
              </a:ext>
            </a:extLst>
          </p:cNvPr>
          <p:cNvSpPr/>
          <p:nvPr/>
        </p:nvSpPr>
        <p:spPr>
          <a:xfrm>
            <a:off x="7400757" y="844805"/>
            <a:ext cx="5471438" cy="9943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800" dirty="0"/>
              <a:t> </a:t>
            </a:r>
            <a:r>
              <a:rPr lang="en-US" sz="2400" dirty="0">
                <a:latin typeface="Nobile"/>
              </a:rPr>
              <a:t>Introduction</a:t>
            </a:r>
            <a:endParaRPr lang="en-US" sz="2400" dirty="0"/>
          </a:p>
        </p:txBody>
      </p:sp>
      <p:sp>
        <p:nvSpPr>
          <p:cNvPr id="89" name="Google Shape;910;p19">
            <a:extLst>
              <a:ext uri="{FF2B5EF4-FFF2-40B4-BE49-F238E27FC236}">
                <a16:creationId xmlns:a16="http://schemas.microsoft.com/office/drawing/2014/main" id="{F5EAE30D-C05D-8FF5-3507-FCECC155C70D}"/>
              </a:ext>
            </a:extLst>
          </p:cNvPr>
          <p:cNvSpPr/>
          <p:nvPr/>
        </p:nvSpPr>
        <p:spPr>
          <a:xfrm>
            <a:off x="6614747" y="653826"/>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01</a:t>
            </a:r>
            <a:endParaRPr dirty="0"/>
          </a:p>
        </p:txBody>
      </p:sp>
      <p:pic>
        <p:nvPicPr>
          <p:cNvPr id="90" name="Graphic 64" descr="Graphic 64">
            <a:extLst>
              <a:ext uri="{FF2B5EF4-FFF2-40B4-BE49-F238E27FC236}">
                <a16:creationId xmlns:a16="http://schemas.microsoft.com/office/drawing/2014/main" id="{7749546F-926F-BCD6-0638-CB97847C9B56}"/>
              </a:ext>
            </a:extLst>
          </p:cNvPr>
          <p:cNvPicPr>
            <a:picLocks noChangeAspect="1"/>
          </p:cNvPicPr>
          <p:nvPr/>
        </p:nvPicPr>
        <p:blipFill>
          <a:blip r:embed="rId2"/>
          <a:stretch>
            <a:fillRect/>
          </a:stretch>
        </p:blipFill>
        <p:spPr>
          <a:xfrm>
            <a:off x="12169558" y="1128413"/>
            <a:ext cx="472315" cy="472315"/>
          </a:xfrm>
          <a:prstGeom prst="rect">
            <a:avLst/>
          </a:prstGeom>
          <a:ln w="12700">
            <a:miter lim="400000"/>
          </a:ln>
        </p:spPr>
      </p:pic>
      <p:sp>
        <p:nvSpPr>
          <p:cNvPr id="91" name="Flowchart: Multidocument 90">
            <a:extLst>
              <a:ext uri="{FF2B5EF4-FFF2-40B4-BE49-F238E27FC236}">
                <a16:creationId xmlns:a16="http://schemas.microsoft.com/office/drawing/2014/main" id="{25C70A14-4D9D-678F-473D-8231C37E96FD}"/>
              </a:ext>
            </a:extLst>
          </p:cNvPr>
          <p:cNvSpPr/>
          <p:nvPr/>
        </p:nvSpPr>
        <p:spPr>
          <a:xfrm>
            <a:off x="11482924" y="2355696"/>
            <a:ext cx="440048" cy="631734"/>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Delay 1">
            <a:extLst>
              <a:ext uri="{FF2B5EF4-FFF2-40B4-BE49-F238E27FC236}">
                <a16:creationId xmlns:a16="http://schemas.microsoft.com/office/drawing/2014/main" id="{D5F0761E-1547-63CB-4FD8-B04716378B31}"/>
              </a:ext>
            </a:extLst>
          </p:cNvPr>
          <p:cNvSpPr/>
          <p:nvPr/>
        </p:nvSpPr>
        <p:spPr>
          <a:xfrm rot="16200000">
            <a:off x="3880700" y="6398099"/>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5EB2FC"/>
          </a:solidFill>
          <a:ln w="12700">
            <a:solidFill>
              <a:srgbClr val="00206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solidFill>
                <a:srgbClr val="00B0F0"/>
              </a:solidFill>
            </a:endParaRPr>
          </a:p>
        </p:txBody>
      </p:sp>
      <p:sp>
        <p:nvSpPr>
          <p:cNvPr id="49" name="Flowchart: Delay 3">
            <a:extLst>
              <a:ext uri="{FF2B5EF4-FFF2-40B4-BE49-F238E27FC236}">
                <a16:creationId xmlns:a16="http://schemas.microsoft.com/office/drawing/2014/main" id="{A0727C3A-4644-D619-66F6-CA49C8219AF7}"/>
              </a:ext>
            </a:extLst>
          </p:cNvPr>
          <p:cNvSpPr/>
          <p:nvPr/>
        </p:nvSpPr>
        <p:spPr>
          <a:xfrm rot="10800000">
            <a:off x="13259538" y="3236155"/>
            <a:ext cx="1258969" cy="1870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5EB2FC"/>
          </a:solidFill>
          <a:ln w="12700">
            <a:solidFill>
              <a:srgbClr val="0070C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grpSp>
        <p:nvGrpSpPr>
          <p:cNvPr id="50" name="Google Shape;891;p19">
            <a:extLst>
              <a:ext uri="{FF2B5EF4-FFF2-40B4-BE49-F238E27FC236}">
                <a16:creationId xmlns:a16="http://schemas.microsoft.com/office/drawing/2014/main" id="{DC9AA3B1-7D27-0AAF-C67A-6C2A1DCFD02E}"/>
              </a:ext>
            </a:extLst>
          </p:cNvPr>
          <p:cNvGrpSpPr/>
          <p:nvPr/>
        </p:nvGrpSpPr>
        <p:grpSpPr>
          <a:xfrm>
            <a:off x="6637427" y="3140268"/>
            <a:ext cx="5974232" cy="1422408"/>
            <a:chOff x="-1" y="-133779"/>
            <a:chExt cx="5564936" cy="895224"/>
          </a:xfrm>
        </p:grpSpPr>
        <p:sp>
          <p:nvSpPr>
            <p:cNvPr id="51" name="Google Shape;892;p19">
              <a:extLst>
                <a:ext uri="{FF2B5EF4-FFF2-40B4-BE49-F238E27FC236}">
                  <a16:creationId xmlns:a16="http://schemas.microsoft.com/office/drawing/2014/main" id="{FFFFB4E3-5D96-79B8-FB1E-763461A0FF3C}"/>
                </a:ext>
              </a:extLst>
            </p:cNvPr>
            <p:cNvSpPr/>
            <p:nvPr/>
          </p:nvSpPr>
          <p:spPr>
            <a:xfrm>
              <a:off x="576265" y="96216"/>
              <a:ext cx="4988670" cy="560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29"/>
                    <a:pt x="20888" y="0"/>
                    <a:pt x="20009" y="0"/>
                  </a:cubicBezTo>
                  <a:close/>
                </a:path>
              </a:pathLst>
            </a:custGeom>
            <a:solidFill>
              <a:srgbClr val="5EB2FC"/>
            </a:solidFill>
            <a:ln w="12700" cap="flat">
              <a:noFill/>
              <a:miter lim="400000"/>
            </a:ln>
            <a:effectLst/>
          </p:spPr>
          <p:txBody>
            <a:bodyPr wrap="square" lIns="45719" tIns="45719" rIns="45719" bIns="45719" numCol="1" anchor="ctr">
              <a:noAutofit/>
            </a:bodyPr>
            <a:lstStyle/>
            <a:p>
              <a:pPr>
                <a:defRPr sz="2400"/>
              </a:pPr>
              <a:endParaRPr/>
            </a:p>
          </p:txBody>
        </p:sp>
        <p:sp>
          <p:nvSpPr>
            <p:cNvPr id="57" name="Google Shape;893;p19">
              <a:extLst>
                <a:ext uri="{FF2B5EF4-FFF2-40B4-BE49-F238E27FC236}">
                  <a16:creationId xmlns:a16="http://schemas.microsoft.com/office/drawing/2014/main" id="{DAC6784B-02BE-BBD2-D940-EB2C3EFCBCF7}"/>
                </a:ext>
              </a:extLst>
            </p:cNvPr>
            <p:cNvSpPr/>
            <p:nvPr/>
          </p:nvSpPr>
          <p:spPr>
            <a:xfrm>
              <a:off x="4896010" y="150887"/>
              <a:ext cx="602327" cy="45940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28" y="0"/>
                    <a:pt x="0" y="4840"/>
                    <a:pt x="0" y="10806"/>
                  </a:cubicBezTo>
                  <a:cubicBezTo>
                    <a:pt x="0" y="16773"/>
                    <a:pt x="4828" y="21600"/>
                    <a:pt x="10794" y="21600"/>
                  </a:cubicBezTo>
                  <a:cubicBezTo>
                    <a:pt x="16773" y="21600"/>
                    <a:pt x="21600" y="16773"/>
                    <a:pt x="21600" y="10806"/>
                  </a:cubicBezTo>
                  <a:cubicBezTo>
                    <a:pt x="21600" y="4840"/>
                    <a:pt x="16773" y="0"/>
                    <a:pt x="10794"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58" name="Google Shape;894;p19">
              <a:extLst>
                <a:ext uri="{FF2B5EF4-FFF2-40B4-BE49-F238E27FC236}">
                  <a16:creationId xmlns:a16="http://schemas.microsoft.com/office/drawing/2014/main" id="{FF41C940-33B6-A31B-4FE3-FC1EA269A226}"/>
                </a:ext>
              </a:extLst>
            </p:cNvPr>
            <p:cNvSpPr/>
            <p:nvPr/>
          </p:nvSpPr>
          <p:spPr>
            <a:xfrm>
              <a:off x="-1" y="0"/>
              <a:ext cx="998081" cy="761445"/>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2"/>
                    <a:pt x="8231" y="965"/>
                  </a:cubicBezTo>
                  <a:lnTo>
                    <a:pt x="931" y="8479"/>
                  </a:lnTo>
                  <a:cubicBezTo>
                    <a:pt x="-311" y="9758"/>
                    <a:pt x="-311" y="11842"/>
                    <a:pt x="931" y="13129"/>
                  </a:cubicBezTo>
                  <a:lnTo>
                    <a:pt x="8231" y="20635"/>
                  </a:lnTo>
                  <a:cubicBezTo>
                    <a:pt x="8852" y="21278"/>
                    <a:pt x="9669" y="21600"/>
                    <a:pt x="10486" y="21600"/>
                  </a:cubicBezTo>
                  <a:cubicBezTo>
                    <a:pt x="11304" y="21600"/>
                    <a:pt x="12122" y="21278"/>
                    <a:pt x="12747" y="20635"/>
                  </a:cubicBezTo>
                  <a:lnTo>
                    <a:pt x="20039" y="13129"/>
                  </a:lnTo>
                  <a:cubicBezTo>
                    <a:pt x="21289" y="11842"/>
                    <a:pt x="21289" y="9758"/>
                    <a:pt x="20039" y="8479"/>
                  </a:cubicBezTo>
                  <a:lnTo>
                    <a:pt x="12747" y="965"/>
                  </a:lnTo>
                  <a:cubicBezTo>
                    <a:pt x="12122" y="322"/>
                    <a:pt x="11304" y="0"/>
                    <a:pt x="10486" y="0"/>
                  </a:cubicBezTo>
                  <a:close/>
                </a:path>
              </a:pathLst>
            </a:custGeom>
            <a:solidFill>
              <a:srgbClr val="4685BC"/>
            </a:solidFill>
            <a:ln w="12700" cap="flat">
              <a:noFill/>
              <a:miter lim="400000"/>
            </a:ln>
            <a:effectLst/>
          </p:spPr>
          <p:txBody>
            <a:bodyPr wrap="square" lIns="45719" tIns="45719" rIns="45719" bIns="45719" numCol="1" anchor="ctr">
              <a:noAutofit/>
            </a:bodyPr>
            <a:lstStyle/>
            <a:p>
              <a:pPr>
                <a:defRPr sz="2400"/>
              </a:pPr>
              <a:endParaRPr/>
            </a:p>
          </p:txBody>
        </p:sp>
        <p:grpSp>
          <p:nvGrpSpPr>
            <p:cNvPr id="59" name="Google Shape;895;p19">
              <a:extLst>
                <a:ext uri="{FF2B5EF4-FFF2-40B4-BE49-F238E27FC236}">
                  <a16:creationId xmlns:a16="http://schemas.microsoft.com/office/drawing/2014/main" id="{25F9883F-9CF0-4FE6-9FD0-668FD79286FC}"/>
                </a:ext>
              </a:extLst>
            </p:cNvPr>
            <p:cNvGrpSpPr/>
            <p:nvPr/>
          </p:nvGrpSpPr>
          <p:grpSpPr>
            <a:xfrm>
              <a:off x="81900" y="4825"/>
              <a:ext cx="834376" cy="751801"/>
              <a:chOff x="0" y="0"/>
              <a:chExt cx="834375" cy="751799"/>
            </a:xfrm>
          </p:grpSpPr>
          <p:sp>
            <p:nvSpPr>
              <p:cNvPr id="82" name="Shape">
                <a:extLst>
                  <a:ext uri="{FF2B5EF4-FFF2-40B4-BE49-F238E27FC236}">
                    <a16:creationId xmlns:a16="http://schemas.microsoft.com/office/drawing/2014/main" id="{0462E509-B718-5F6E-0BE0-3656A8615336}"/>
                  </a:ext>
                </a:extLst>
              </p:cNvPr>
              <p:cNvSpPr/>
              <p:nvPr/>
            </p:nvSpPr>
            <p:spPr>
              <a:xfrm>
                <a:off x="9667" y="65150"/>
                <a:ext cx="815042" cy="621501"/>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4"/>
                      <a:pt x="8741" y="762"/>
                    </a:cubicBezTo>
                    <a:lnTo>
                      <a:pt x="751" y="8953"/>
                    </a:lnTo>
                    <a:cubicBezTo>
                      <a:pt x="-250" y="9978"/>
                      <a:pt x="-250" y="11631"/>
                      <a:pt x="751" y="12647"/>
                    </a:cubicBezTo>
                    <a:lnTo>
                      <a:pt x="8741" y="20838"/>
                    </a:lnTo>
                    <a:cubicBezTo>
                      <a:pt x="9242" y="21346"/>
                      <a:pt x="9896" y="21600"/>
                      <a:pt x="10549" y="21600"/>
                    </a:cubicBezTo>
                    <a:cubicBezTo>
                      <a:pt x="11202" y="21600"/>
                      <a:pt x="11853" y="21346"/>
                      <a:pt x="12349" y="20838"/>
                    </a:cubicBezTo>
                    <a:lnTo>
                      <a:pt x="20349" y="12647"/>
                    </a:lnTo>
                    <a:cubicBezTo>
                      <a:pt x="21350" y="11631"/>
                      <a:pt x="21350" y="9978"/>
                      <a:pt x="20349" y="8953"/>
                    </a:cubicBezTo>
                    <a:lnTo>
                      <a:pt x="12349" y="762"/>
                    </a:lnTo>
                    <a:cubicBezTo>
                      <a:pt x="11853" y="254"/>
                      <a:pt x="11202" y="0"/>
                      <a:pt x="10549" y="0"/>
                    </a:cubicBezTo>
                    <a:close/>
                  </a:path>
                </a:pathLst>
              </a:custGeom>
              <a:solidFill>
                <a:srgbClr val="5EB2F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83" name="03">
                <a:extLst>
                  <a:ext uri="{FF2B5EF4-FFF2-40B4-BE49-F238E27FC236}">
                    <a16:creationId xmlns:a16="http://schemas.microsoft.com/office/drawing/2014/main" id="{4E4EDA44-3802-9960-4A9B-AE4D8D783183}"/>
                  </a:ext>
                </a:extLst>
              </p:cNvPr>
              <p:cNvSpPr txBox="1"/>
              <p:nvPr/>
            </p:nvSpPr>
            <p:spPr>
              <a:xfrm>
                <a:off x="0" y="-1"/>
                <a:ext cx="834376" cy="75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03</a:t>
                </a:r>
              </a:p>
            </p:txBody>
          </p:sp>
        </p:grpSp>
        <p:sp>
          <p:nvSpPr>
            <p:cNvPr id="63" name="Google Shape;898;p19">
              <a:extLst>
                <a:ext uri="{FF2B5EF4-FFF2-40B4-BE49-F238E27FC236}">
                  <a16:creationId xmlns:a16="http://schemas.microsoft.com/office/drawing/2014/main" id="{3F261AD6-CD13-925B-F246-2FE1686CF432}"/>
                </a:ext>
              </a:extLst>
            </p:cNvPr>
            <p:cNvSpPr txBox="1"/>
            <p:nvPr/>
          </p:nvSpPr>
          <p:spPr>
            <a:xfrm>
              <a:off x="893319" y="-133779"/>
              <a:ext cx="3795507" cy="6973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pPr algn="ctr"/>
              <a:endParaRPr lang="en-US" sz="2800" dirty="0"/>
            </a:p>
            <a:p>
              <a:pPr algn="ctr"/>
              <a:r>
                <a:rPr lang="en-US" sz="2800" b="1" dirty="0"/>
                <a:t>Mobile Application</a:t>
              </a:r>
              <a:endParaRPr sz="2800" b="1" dirty="0"/>
            </a:p>
          </p:txBody>
        </p:sp>
      </p:grpSp>
      <p:sp>
        <p:nvSpPr>
          <p:cNvPr id="84" name="Action Button: Go Home 83">
            <a:hlinkClick r:id="" action="ppaction://hlinkshowjump?jump=firstslide" highlightClick="1"/>
            <a:extLst>
              <a:ext uri="{FF2B5EF4-FFF2-40B4-BE49-F238E27FC236}">
                <a16:creationId xmlns:a16="http://schemas.microsoft.com/office/drawing/2014/main" id="{681121AE-8602-3768-603C-07064E2EA2B1}"/>
              </a:ext>
            </a:extLst>
          </p:cNvPr>
          <p:cNvSpPr/>
          <p:nvPr/>
        </p:nvSpPr>
        <p:spPr>
          <a:xfrm>
            <a:off x="12028298" y="3735863"/>
            <a:ext cx="377417" cy="443348"/>
          </a:xfrm>
          <a:prstGeom prst="actionButtonHom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oogle Shape;908;p19">
            <a:extLst>
              <a:ext uri="{FF2B5EF4-FFF2-40B4-BE49-F238E27FC236}">
                <a16:creationId xmlns:a16="http://schemas.microsoft.com/office/drawing/2014/main" id="{7AA394B7-D4E9-A262-C2A9-E0E23BFD39B8}"/>
              </a:ext>
            </a:extLst>
          </p:cNvPr>
          <p:cNvGrpSpPr/>
          <p:nvPr/>
        </p:nvGrpSpPr>
        <p:grpSpPr>
          <a:xfrm>
            <a:off x="6160159" y="2046363"/>
            <a:ext cx="5948801" cy="1296732"/>
            <a:chOff x="3065810" y="-884667"/>
            <a:chExt cx="5556578" cy="763564"/>
          </a:xfrm>
        </p:grpSpPr>
        <p:sp>
          <p:nvSpPr>
            <p:cNvPr id="86" name="Google Shape;909;p19">
              <a:extLst>
                <a:ext uri="{FF2B5EF4-FFF2-40B4-BE49-F238E27FC236}">
                  <a16:creationId xmlns:a16="http://schemas.microsoft.com/office/drawing/2014/main" id="{27488F6B-BF2D-3BE6-F0E4-901C89F5FF47}"/>
                </a:ext>
              </a:extLst>
            </p:cNvPr>
            <p:cNvSpPr/>
            <p:nvPr/>
          </p:nvSpPr>
          <p:spPr>
            <a:xfrm>
              <a:off x="3487950" y="-814207"/>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Hardware Components</a:t>
              </a:r>
            </a:p>
          </p:txBody>
        </p:sp>
        <p:sp>
          <p:nvSpPr>
            <p:cNvPr id="88" name="Google Shape;910;p19">
              <a:extLst>
                <a:ext uri="{FF2B5EF4-FFF2-40B4-BE49-F238E27FC236}">
                  <a16:creationId xmlns:a16="http://schemas.microsoft.com/office/drawing/2014/main" id="{EB37C210-917E-D277-527F-41CCFA8D7450}"/>
                </a:ext>
              </a:extLst>
            </p:cNvPr>
            <p:cNvSpPr/>
            <p:nvPr/>
          </p:nvSpPr>
          <p:spPr>
            <a:xfrm>
              <a:off x="3065810" y="-884667"/>
              <a:ext cx="1027528" cy="763564"/>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02</a:t>
              </a:r>
              <a:endParaRPr dirty="0"/>
            </a:p>
          </p:txBody>
        </p:sp>
      </p:grpSp>
      <p:sp>
        <p:nvSpPr>
          <p:cNvPr id="92" name="Flowchart: Multidocument 91">
            <a:extLst>
              <a:ext uri="{FF2B5EF4-FFF2-40B4-BE49-F238E27FC236}">
                <a16:creationId xmlns:a16="http://schemas.microsoft.com/office/drawing/2014/main" id="{31AB8E41-74DF-DFE8-2F09-5EBEE6FD50F8}"/>
              </a:ext>
            </a:extLst>
          </p:cNvPr>
          <p:cNvSpPr/>
          <p:nvPr/>
        </p:nvSpPr>
        <p:spPr>
          <a:xfrm>
            <a:off x="11432636" y="2389598"/>
            <a:ext cx="368793" cy="648680"/>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miley Face 7">
            <a:extLst>
              <a:ext uri="{FF2B5EF4-FFF2-40B4-BE49-F238E27FC236}">
                <a16:creationId xmlns:a16="http://schemas.microsoft.com/office/drawing/2014/main" id="{E69CB5FF-3A05-3F28-FFFD-11689D77C3D5}"/>
              </a:ext>
            </a:extLst>
          </p:cNvPr>
          <p:cNvSpPr/>
          <p:nvPr/>
        </p:nvSpPr>
        <p:spPr>
          <a:xfrm>
            <a:off x="11482924" y="4935439"/>
            <a:ext cx="501990" cy="521234"/>
          </a:xfrm>
          <a:prstGeom prst="smileyFace">
            <a:avLst>
              <a:gd name="adj" fmla="val 4653"/>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Google Shape;915;p19">
            <a:extLst>
              <a:ext uri="{FF2B5EF4-FFF2-40B4-BE49-F238E27FC236}">
                <a16:creationId xmlns:a16="http://schemas.microsoft.com/office/drawing/2014/main" id="{5CFDD56F-1F7B-FB3E-9023-58C3F34754CB}"/>
              </a:ext>
            </a:extLst>
          </p:cNvPr>
          <p:cNvSpPr txBox="1"/>
          <p:nvPr/>
        </p:nvSpPr>
        <p:spPr>
          <a:xfrm>
            <a:off x="7927574" y="6195297"/>
            <a:ext cx="3915104" cy="6770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 </a:t>
            </a:r>
            <a:r>
              <a:rPr lang="en-US" sz="2400" dirty="0"/>
              <a:t>Future Work</a:t>
            </a:r>
            <a:r>
              <a:rPr lang="ar-EG" sz="2400" dirty="0"/>
              <a:t> </a:t>
            </a:r>
            <a:r>
              <a:rPr lang="en-US" sz="2800" dirty="0"/>
              <a:t>&amp; </a:t>
            </a:r>
            <a:r>
              <a:rPr lang="en-US" sz="2400" dirty="0"/>
              <a:t>Conclusion</a:t>
            </a:r>
            <a:endParaRPr sz="2800" dirty="0"/>
          </a:p>
        </p:txBody>
      </p:sp>
    </p:spTree>
    <p:extLst>
      <p:ext uri="{BB962C8B-B14F-4D97-AF65-F5344CB8AC3E}">
        <p14:creationId xmlns:p14="http://schemas.microsoft.com/office/powerpoint/2010/main" val="3752031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3" name="TextBox 3"/>
          <p:cNvSpPr txBox="1"/>
          <p:nvPr/>
        </p:nvSpPr>
        <p:spPr>
          <a:xfrm>
            <a:off x="822961" y="708661"/>
            <a:ext cx="5990434" cy="677943"/>
          </a:xfrm>
          <a:prstGeom prst="rect">
            <a:avLst/>
          </a:prstGeom>
        </p:spPr>
        <p:txBody>
          <a:bodyPr wrap="square" lIns="0" tIns="0" rIns="0" bIns="0" rtlCol="0" anchor="t">
            <a:spAutoFit/>
          </a:bodyPr>
          <a:lstStyle/>
          <a:p>
            <a:pPr>
              <a:lnSpc>
                <a:spcPts val="5499"/>
              </a:lnSpc>
              <a:spcBef>
                <a:spcPct val="0"/>
              </a:spcBef>
            </a:pPr>
            <a:r>
              <a:rPr lang="en-US" sz="4399" dirty="0">
                <a:solidFill>
                  <a:srgbClr val="000000"/>
                </a:solidFill>
                <a:latin typeface="Calibri (MS)"/>
                <a:ea typeface="Calibri (MS)"/>
                <a:cs typeface="Calibri (MS)"/>
                <a:sym typeface="Calibri (MS)"/>
              </a:rPr>
              <a:t>Login &amp; Authentication:</a:t>
            </a:r>
          </a:p>
        </p:txBody>
      </p:sp>
      <p:sp>
        <p:nvSpPr>
          <p:cNvPr id="4" name="TextBox 4"/>
          <p:cNvSpPr txBox="1"/>
          <p:nvPr/>
        </p:nvSpPr>
        <p:spPr>
          <a:xfrm>
            <a:off x="1340791" y="2793009"/>
            <a:ext cx="7936954" cy="4021486"/>
          </a:xfrm>
          <a:prstGeom prst="rect">
            <a:avLst/>
          </a:prstGeom>
        </p:spPr>
        <p:txBody>
          <a:bodyPr wrap="square" lIns="0" tIns="0" rIns="0" bIns="0" rtlCol="0" anchor="t">
            <a:spAutoFit/>
          </a:bodyPr>
          <a:lstStyle/>
          <a:p>
            <a:pPr marL="571500" indent="-571500">
              <a:lnSpc>
                <a:spcPts val="4473"/>
              </a:lnSpc>
              <a:buFont typeface="Wingdings" panose="05000000000000000000" pitchFamily="2" charset="2"/>
              <a:buChar char="Ø"/>
            </a:pPr>
            <a:r>
              <a:rPr lang="en-US" sz="3727" dirty="0">
                <a:solidFill>
                  <a:srgbClr val="000000"/>
                </a:solidFill>
                <a:latin typeface="Calibri (MS)"/>
                <a:ea typeface="Calibri (MS)"/>
                <a:cs typeface="Calibri (MS)"/>
                <a:sym typeface="Calibri (MS)"/>
              </a:rPr>
              <a:t>Users can log in using email/password or with Google.</a:t>
            </a:r>
          </a:p>
          <a:p>
            <a:pPr>
              <a:lnSpc>
                <a:spcPts val="4473"/>
              </a:lnSpc>
            </a:pPr>
            <a:endParaRPr lang="en-US" sz="3727" dirty="0">
              <a:solidFill>
                <a:srgbClr val="000000"/>
              </a:solidFill>
              <a:latin typeface="Calibri (MS)"/>
              <a:ea typeface="Calibri (MS)"/>
              <a:cs typeface="Calibri (MS)"/>
              <a:sym typeface="Calibri (MS)"/>
            </a:endParaRPr>
          </a:p>
          <a:p>
            <a:pPr marL="571500" indent="-571500">
              <a:lnSpc>
                <a:spcPts val="4473"/>
              </a:lnSpc>
              <a:buFont typeface="Wingdings" panose="05000000000000000000" pitchFamily="2" charset="2"/>
              <a:buChar char="Ø"/>
            </a:pPr>
            <a:r>
              <a:rPr lang="en-US" sz="3727" dirty="0">
                <a:solidFill>
                  <a:srgbClr val="000000"/>
                </a:solidFill>
                <a:latin typeface="Calibri (MS)"/>
                <a:ea typeface="Calibri (MS)"/>
                <a:cs typeface="Calibri (MS)"/>
                <a:sym typeface="Calibri (MS)"/>
              </a:rPr>
              <a:t>This helps the user log in easily and safely.</a:t>
            </a:r>
          </a:p>
          <a:p>
            <a:pPr algn="ctr">
              <a:lnSpc>
                <a:spcPts val="4473"/>
              </a:lnSpc>
            </a:pPr>
            <a:endParaRPr lang="en-US" sz="3727" dirty="0">
              <a:solidFill>
                <a:srgbClr val="000000"/>
              </a:solidFill>
              <a:latin typeface="Calibri (MS)"/>
              <a:ea typeface="Calibri (MS)"/>
              <a:cs typeface="Calibri (MS)"/>
              <a:sym typeface="Calibri (MS)"/>
            </a:endParaRPr>
          </a:p>
          <a:p>
            <a:pPr algn="ctr">
              <a:lnSpc>
                <a:spcPts val="4473"/>
              </a:lnSpc>
              <a:spcBef>
                <a:spcPct val="0"/>
              </a:spcBef>
            </a:pPr>
            <a:endParaRPr lang="en-US" sz="3727" dirty="0">
              <a:solidFill>
                <a:srgbClr val="000000"/>
              </a:solidFill>
              <a:latin typeface="Calibri (MS)"/>
              <a:ea typeface="Calibri (MS)"/>
              <a:cs typeface="Calibri (MS)"/>
              <a:sym typeface="Calibri (MS)"/>
            </a:endParaRPr>
          </a:p>
        </p:txBody>
      </p:sp>
      <p:pic>
        <p:nvPicPr>
          <p:cNvPr id="6" name="Picture 5" descr="A screenshot of a login screen&#10;&#10;AI-generated content may be incorrect.">
            <a:extLst>
              <a:ext uri="{FF2B5EF4-FFF2-40B4-BE49-F238E27FC236}">
                <a16:creationId xmlns:a16="http://schemas.microsoft.com/office/drawing/2014/main" id="{E58414A1-A00F-F37A-BF34-D39518C43FF5}"/>
              </a:ext>
            </a:extLst>
          </p:cNvPr>
          <p:cNvPicPr>
            <a:picLocks noChangeAspect="1"/>
          </p:cNvPicPr>
          <p:nvPr/>
        </p:nvPicPr>
        <p:blipFill>
          <a:blip r:embed="rId2"/>
          <a:srcRect t="7372" b="15007"/>
          <a:stretch/>
        </p:blipFill>
        <p:spPr>
          <a:xfrm>
            <a:off x="9277745" y="656758"/>
            <a:ext cx="4537269" cy="6862449"/>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3" name="TextBox 3"/>
          <p:cNvSpPr txBox="1"/>
          <p:nvPr/>
        </p:nvSpPr>
        <p:spPr>
          <a:xfrm>
            <a:off x="822961" y="708661"/>
            <a:ext cx="3146873" cy="677943"/>
          </a:xfrm>
          <a:prstGeom prst="rect">
            <a:avLst/>
          </a:prstGeom>
        </p:spPr>
        <p:txBody>
          <a:bodyPr wrap="square" lIns="0" tIns="0" rIns="0" bIns="0" rtlCol="0" anchor="t">
            <a:spAutoFit/>
          </a:bodyPr>
          <a:lstStyle/>
          <a:p>
            <a:pPr>
              <a:lnSpc>
                <a:spcPts val="5499"/>
              </a:lnSpc>
              <a:spcBef>
                <a:spcPct val="0"/>
              </a:spcBef>
            </a:pPr>
            <a:r>
              <a:rPr lang="en-US" sz="4399" dirty="0">
                <a:solidFill>
                  <a:srgbClr val="000000"/>
                </a:solidFill>
                <a:latin typeface="Calibri (MS)"/>
                <a:ea typeface="Calibri (MS)"/>
                <a:cs typeface="Calibri (MS)"/>
                <a:sym typeface="Calibri (MS)"/>
              </a:rPr>
              <a:t>Dashboard:</a:t>
            </a:r>
          </a:p>
        </p:txBody>
      </p:sp>
      <p:sp>
        <p:nvSpPr>
          <p:cNvPr id="4" name="TextBox 4"/>
          <p:cNvSpPr txBox="1"/>
          <p:nvPr/>
        </p:nvSpPr>
        <p:spPr>
          <a:xfrm>
            <a:off x="1114306" y="2327519"/>
            <a:ext cx="7253654" cy="5752729"/>
          </a:xfrm>
          <a:prstGeom prst="rect">
            <a:avLst/>
          </a:prstGeom>
        </p:spPr>
        <p:txBody>
          <a:bodyPr lIns="0" tIns="0" rIns="0" bIns="0" rtlCol="0" anchor="t">
            <a:spAutoFit/>
          </a:bodyPr>
          <a:lstStyle/>
          <a:p>
            <a:pPr marL="571500" indent="-571500">
              <a:lnSpc>
                <a:spcPts val="4473"/>
              </a:lnSpc>
              <a:spcBef>
                <a:spcPct val="0"/>
              </a:spcBef>
              <a:buFont typeface="Wingdings" panose="05000000000000000000" pitchFamily="2" charset="2"/>
              <a:buChar char="Ø"/>
            </a:pPr>
            <a:r>
              <a:rPr lang="en-US" sz="3727" dirty="0">
                <a:solidFill>
                  <a:srgbClr val="000000"/>
                </a:solidFill>
                <a:latin typeface="Calibri (MS)"/>
                <a:ea typeface="Calibri (MS)"/>
                <a:cs typeface="Calibri (MS)"/>
                <a:sym typeface="Calibri (MS)"/>
              </a:rPr>
              <a:t>After login, the user sees this screen.</a:t>
            </a:r>
          </a:p>
          <a:p>
            <a:pPr>
              <a:lnSpc>
                <a:spcPts val="4473"/>
              </a:lnSpc>
              <a:spcBef>
                <a:spcPct val="0"/>
              </a:spcBef>
            </a:pPr>
            <a:endParaRPr lang="en-US" sz="3727" dirty="0">
              <a:solidFill>
                <a:srgbClr val="000000"/>
              </a:solidFill>
              <a:latin typeface="Calibri (MS)"/>
              <a:ea typeface="Calibri (MS)"/>
              <a:cs typeface="Calibri (MS)"/>
              <a:sym typeface="Calibri (MS)"/>
            </a:endParaRPr>
          </a:p>
          <a:p>
            <a:pPr marL="571500" indent="-571500">
              <a:lnSpc>
                <a:spcPts val="4473"/>
              </a:lnSpc>
              <a:spcBef>
                <a:spcPct val="0"/>
              </a:spcBef>
              <a:buFont typeface="Wingdings" panose="05000000000000000000" pitchFamily="2" charset="2"/>
              <a:buChar char="Ø"/>
            </a:pPr>
            <a:r>
              <a:rPr lang="en-US" sz="3727" dirty="0">
                <a:solidFill>
                  <a:srgbClr val="000000"/>
                </a:solidFill>
                <a:latin typeface="Calibri (MS)"/>
                <a:ea typeface="Calibri (MS)"/>
                <a:cs typeface="Calibri (MS)"/>
                <a:sym typeface="Calibri (MS)"/>
              </a:rPr>
              <a:t>It shows the last health check and a health tip.</a:t>
            </a:r>
          </a:p>
          <a:p>
            <a:pPr>
              <a:lnSpc>
                <a:spcPts val="4473"/>
              </a:lnSpc>
              <a:spcBef>
                <a:spcPct val="0"/>
              </a:spcBef>
            </a:pPr>
            <a:endParaRPr lang="en-US" sz="3727" dirty="0">
              <a:solidFill>
                <a:srgbClr val="000000"/>
              </a:solidFill>
              <a:latin typeface="Calibri (MS)"/>
              <a:ea typeface="Calibri (MS)"/>
              <a:cs typeface="Calibri (MS)"/>
              <a:sym typeface="Calibri (MS)"/>
            </a:endParaRPr>
          </a:p>
          <a:p>
            <a:pPr marL="571500" indent="-571500">
              <a:lnSpc>
                <a:spcPts val="4473"/>
              </a:lnSpc>
              <a:spcBef>
                <a:spcPct val="0"/>
              </a:spcBef>
              <a:buFont typeface="Wingdings" panose="05000000000000000000" pitchFamily="2" charset="2"/>
              <a:buChar char="Ø"/>
            </a:pPr>
            <a:r>
              <a:rPr lang="en-US" sz="3727" dirty="0">
                <a:solidFill>
                  <a:srgbClr val="000000"/>
                </a:solidFill>
                <a:latin typeface="Calibri (MS)"/>
                <a:ea typeface="Calibri (MS)"/>
                <a:cs typeface="Calibri (MS)"/>
                <a:sym typeface="Calibri (MS)"/>
              </a:rPr>
              <a:t>The user can press the button to do a new check.</a:t>
            </a:r>
          </a:p>
          <a:p>
            <a:pPr algn="ctr">
              <a:lnSpc>
                <a:spcPts val="4473"/>
              </a:lnSpc>
              <a:spcBef>
                <a:spcPct val="0"/>
              </a:spcBef>
            </a:pPr>
            <a:endParaRPr lang="en-US" sz="3727" dirty="0">
              <a:solidFill>
                <a:srgbClr val="000000"/>
              </a:solidFill>
              <a:latin typeface="Calibri (MS)"/>
              <a:ea typeface="Calibri (MS)"/>
              <a:cs typeface="Calibri (MS)"/>
              <a:sym typeface="Calibri (MS)"/>
            </a:endParaRPr>
          </a:p>
          <a:p>
            <a:pPr algn="ctr">
              <a:lnSpc>
                <a:spcPts val="4473"/>
              </a:lnSpc>
              <a:spcBef>
                <a:spcPct val="0"/>
              </a:spcBef>
            </a:pPr>
            <a:endParaRPr lang="en-US" sz="3727" dirty="0">
              <a:solidFill>
                <a:srgbClr val="000000"/>
              </a:solidFill>
              <a:latin typeface="Calibri (MS)"/>
              <a:ea typeface="Calibri (MS)"/>
              <a:cs typeface="Calibri (MS)"/>
              <a:sym typeface="Calibri (MS)"/>
            </a:endParaRPr>
          </a:p>
        </p:txBody>
      </p:sp>
      <p:pic>
        <p:nvPicPr>
          <p:cNvPr id="6" name="Picture 5" descr="A screenshot of a phone&#10;&#10;AI-generated content may be incorrect.">
            <a:extLst>
              <a:ext uri="{FF2B5EF4-FFF2-40B4-BE49-F238E27FC236}">
                <a16:creationId xmlns:a16="http://schemas.microsoft.com/office/drawing/2014/main" id="{E19C4ED3-E094-475B-859B-1C55ABF1E1FD}"/>
              </a:ext>
            </a:extLst>
          </p:cNvPr>
          <p:cNvPicPr>
            <a:picLocks noChangeAspect="1"/>
          </p:cNvPicPr>
          <p:nvPr/>
        </p:nvPicPr>
        <p:blipFill>
          <a:blip r:embed="rId2"/>
          <a:stretch>
            <a:fillRect/>
          </a:stretch>
        </p:blipFill>
        <p:spPr>
          <a:xfrm>
            <a:off x="9015761" y="240632"/>
            <a:ext cx="4715071" cy="764005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3" name="TextBox 3"/>
          <p:cNvSpPr txBox="1"/>
          <p:nvPr/>
        </p:nvSpPr>
        <p:spPr>
          <a:xfrm>
            <a:off x="822959" y="708661"/>
            <a:ext cx="5042581" cy="677943"/>
          </a:xfrm>
          <a:prstGeom prst="rect">
            <a:avLst/>
          </a:prstGeom>
        </p:spPr>
        <p:txBody>
          <a:bodyPr wrap="square" lIns="0" tIns="0" rIns="0" bIns="0" rtlCol="0" anchor="t">
            <a:spAutoFit/>
          </a:bodyPr>
          <a:lstStyle/>
          <a:p>
            <a:pPr>
              <a:lnSpc>
                <a:spcPts val="5499"/>
              </a:lnSpc>
              <a:spcBef>
                <a:spcPct val="0"/>
              </a:spcBef>
            </a:pPr>
            <a:r>
              <a:rPr lang="en-US" sz="4399" dirty="0">
                <a:solidFill>
                  <a:srgbClr val="000000"/>
                </a:solidFill>
                <a:latin typeface="Calibri (MS)"/>
                <a:ea typeface="Calibri (MS)"/>
                <a:cs typeface="Calibri (MS)"/>
                <a:sym typeface="Calibri (MS)"/>
              </a:rPr>
              <a:t>Chatbot Assistant:</a:t>
            </a:r>
          </a:p>
        </p:txBody>
      </p:sp>
      <p:sp>
        <p:nvSpPr>
          <p:cNvPr id="4" name="TextBox 4"/>
          <p:cNvSpPr txBox="1"/>
          <p:nvPr/>
        </p:nvSpPr>
        <p:spPr>
          <a:xfrm>
            <a:off x="1196878" y="2225639"/>
            <a:ext cx="8195402" cy="5752729"/>
          </a:xfrm>
          <a:prstGeom prst="rect">
            <a:avLst/>
          </a:prstGeom>
        </p:spPr>
        <p:txBody>
          <a:bodyPr lIns="0" tIns="0" rIns="0" bIns="0" rtlCol="0" anchor="t">
            <a:spAutoFit/>
          </a:bodyPr>
          <a:lstStyle/>
          <a:p>
            <a:pPr marL="571500" indent="-571500">
              <a:lnSpc>
                <a:spcPts val="4473"/>
              </a:lnSpc>
              <a:spcBef>
                <a:spcPct val="0"/>
              </a:spcBef>
              <a:buFont typeface="Wingdings" panose="05000000000000000000" pitchFamily="2" charset="2"/>
              <a:buChar char="Ø"/>
            </a:pPr>
            <a:r>
              <a:rPr lang="en-US" sz="3727" dirty="0">
                <a:solidFill>
                  <a:srgbClr val="000000"/>
                </a:solidFill>
                <a:latin typeface="Calibri (MS)"/>
                <a:ea typeface="Calibri (MS)"/>
                <a:cs typeface="Calibri (MS)"/>
                <a:sym typeface="Calibri (MS)"/>
              </a:rPr>
              <a:t>This is the virtual assistant inside the app.</a:t>
            </a:r>
          </a:p>
          <a:p>
            <a:pPr marL="548640" indent="-548640">
              <a:lnSpc>
                <a:spcPts val="4473"/>
              </a:lnSpc>
              <a:spcBef>
                <a:spcPct val="0"/>
              </a:spcBef>
              <a:buFont typeface="Arial" panose="020B0604020202020204" pitchFamily="34" charset="0"/>
              <a:buChar char="•"/>
            </a:pPr>
            <a:endParaRPr lang="en-US" sz="3727" dirty="0">
              <a:solidFill>
                <a:srgbClr val="000000"/>
              </a:solidFill>
              <a:latin typeface="Calibri (MS)"/>
              <a:ea typeface="Calibri (MS)"/>
              <a:cs typeface="Calibri (MS)"/>
              <a:sym typeface="Calibri (MS)"/>
            </a:endParaRPr>
          </a:p>
          <a:p>
            <a:pPr marL="571500" indent="-571500">
              <a:lnSpc>
                <a:spcPts val="4473"/>
              </a:lnSpc>
              <a:spcBef>
                <a:spcPct val="0"/>
              </a:spcBef>
              <a:buFont typeface="Wingdings" panose="05000000000000000000" pitchFamily="2" charset="2"/>
              <a:buChar char="Ø"/>
            </a:pPr>
            <a:r>
              <a:rPr lang="en-US" sz="3727" dirty="0">
                <a:solidFill>
                  <a:srgbClr val="000000"/>
                </a:solidFill>
                <a:latin typeface="Calibri (MS)"/>
                <a:ea typeface="Calibri (MS)"/>
                <a:cs typeface="Calibri (MS)"/>
                <a:sym typeface="Calibri (MS)"/>
              </a:rPr>
              <a:t>It helps the user by answering questions about their health.</a:t>
            </a:r>
          </a:p>
          <a:p>
            <a:pPr marL="548640" indent="-548640">
              <a:lnSpc>
                <a:spcPts val="4473"/>
              </a:lnSpc>
              <a:spcBef>
                <a:spcPct val="0"/>
              </a:spcBef>
              <a:buFont typeface="Arial" panose="020B0604020202020204" pitchFamily="34" charset="0"/>
              <a:buChar char="•"/>
            </a:pPr>
            <a:endParaRPr lang="en-US" sz="3727" dirty="0">
              <a:solidFill>
                <a:srgbClr val="000000"/>
              </a:solidFill>
              <a:latin typeface="Calibri (MS)"/>
              <a:ea typeface="Calibri (MS)"/>
              <a:cs typeface="Calibri (MS)"/>
              <a:sym typeface="Calibri (MS)"/>
            </a:endParaRPr>
          </a:p>
          <a:p>
            <a:pPr marL="571500" indent="-571500">
              <a:lnSpc>
                <a:spcPts val="4473"/>
              </a:lnSpc>
              <a:spcBef>
                <a:spcPct val="0"/>
              </a:spcBef>
              <a:buFont typeface="Wingdings" panose="05000000000000000000" pitchFamily="2" charset="2"/>
              <a:buChar char="Ø"/>
            </a:pPr>
            <a:r>
              <a:rPr lang="en-US" sz="3727" dirty="0">
                <a:solidFill>
                  <a:srgbClr val="000000"/>
                </a:solidFill>
                <a:latin typeface="Calibri (MS)"/>
                <a:ea typeface="Calibri (MS)"/>
                <a:cs typeface="Calibri (MS)"/>
                <a:sym typeface="Calibri (MS)"/>
              </a:rPr>
              <a:t>It also gives useful tips and explains results in a simple way.</a:t>
            </a:r>
          </a:p>
          <a:p>
            <a:pPr algn="ctr">
              <a:lnSpc>
                <a:spcPts val="4473"/>
              </a:lnSpc>
              <a:spcBef>
                <a:spcPct val="0"/>
              </a:spcBef>
            </a:pPr>
            <a:endParaRPr lang="en-US" sz="3727" dirty="0">
              <a:solidFill>
                <a:srgbClr val="000000"/>
              </a:solidFill>
              <a:latin typeface="Calibri (MS)"/>
              <a:ea typeface="Calibri (MS)"/>
              <a:cs typeface="Calibri (MS)"/>
              <a:sym typeface="Calibri (MS)"/>
            </a:endParaRPr>
          </a:p>
          <a:p>
            <a:pPr algn="ctr">
              <a:lnSpc>
                <a:spcPts val="4473"/>
              </a:lnSpc>
              <a:spcBef>
                <a:spcPct val="0"/>
              </a:spcBef>
            </a:pPr>
            <a:endParaRPr lang="en-US" sz="3727" dirty="0">
              <a:solidFill>
                <a:srgbClr val="000000"/>
              </a:solidFill>
              <a:latin typeface="Calibri (MS)"/>
              <a:ea typeface="Calibri (MS)"/>
              <a:cs typeface="Calibri (MS)"/>
              <a:sym typeface="Calibri (MS)"/>
            </a:endParaRPr>
          </a:p>
        </p:txBody>
      </p:sp>
      <p:pic>
        <p:nvPicPr>
          <p:cNvPr id="6" name="Picture 5" descr="A white background with black text">
            <a:extLst>
              <a:ext uri="{FF2B5EF4-FFF2-40B4-BE49-F238E27FC236}">
                <a16:creationId xmlns:a16="http://schemas.microsoft.com/office/drawing/2014/main" id="{82303E83-43AF-32C1-1A48-F0F5CF19D72C}"/>
              </a:ext>
            </a:extLst>
          </p:cNvPr>
          <p:cNvPicPr>
            <a:picLocks noChangeAspect="1"/>
          </p:cNvPicPr>
          <p:nvPr/>
        </p:nvPicPr>
        <p:blipFill>
          <a:blip r:embed="rId2"/>
          <a:stretch>
            <a:fillRect/>
          </a:stretch>
        </p:blipFill>
        <p:spPr>
          <a:xfrm>
            <a:off x="9475058" y="189569"/>
            <a:ext cx="4710173" cy="7616283"/>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3" name="TextBox 3"/>
          <p:cNvSpPr txBox="1"/>
          <p:nvPr/>
        </p:nvSpPr>
        <p:spPr>
          <a:xfrm>
            <a:off x="822959" y="708661"/>
            <a:ext cx="4585381" cy="677943"/>
          </a:xfrm>
          <a:prstGeom prst="rect">
            <a:avLst/>
          </a:prstGeom>
        </p:spPr>
        <p:txBody>
          <a:bodyPr wrap="square" lIns="0" tIns="0" rIns="0" bIns="0" rtlCol="0" anchor="t">
            <a:spAutoFit/>
          </a:bodyPr>
          <a:lstStyle/>
          <a:p>
            <a:pPr>
              <a:lnSpc>
                <a:spcPts val="5499"/>
              </a:lnSpc>
              <a:spcBef>
                <a:spcPct val="0"/>
              </a:spcBef>
            </a:pPr>
            <a:r>
              <a:rPr lang="en-US" sz="4399" dirty="0">
                <a:solidFill>
                  <a:srgbClr val="000000"/>
                </a:solidFill>
                <a:latin typeface="Calibri (MS)"/>
                <a:ea typeface="Calibri (MS)"/>
                <a:cs typeface="Calibri (MS)"/>
                <a:sym typeface="Calibri (MS)"/>
              </a:rPr>
              <a:t>Request Device:</a:t>
            </a:r>
          </a:p>
        </p:txBody>
      </p:sp>
      <p:sp>
        <p:nvSpPr>
          <p:cNvPr id="4" name="TextBox 4"/>
          <p:cNvSpPr txBox="1"/>
          <p:nvPr/>
        </p:nvSpPr>
        <p:spPr>
          <a:xfrm>
            <a:off x="1049270" y="2180359"/>
            <a:ext cx="8831250" cy="4598567"/>
          </a:xfrm>
          <a:prstGeom prst="rect">
            <a:avLst/>
          </a:prstGeom>
        </p:spPr>
        <p:txBody>
          <a:bodyPr lIns="0" tIns="0" rIns="0" bIns="0" rtlCol="0" anchor="t">
            <a:spAutoFit/>
          </a:bodyPr>
          <a:lstStyle/>
          <a:p>
            <a:pPr marL="571500" indent="-571500">
              <a:lnSpc>
                <a:spcPts val="4473"/>
              </a:lnSpc>
              <a:spcBef>
                <a:spcPct val="0"/>
              </a:spcBef>
              <a:buFont typeface="Wingdings" panose="05000000000000000000" pitchFamily="2" charset="2"/>
              <a:buChar char="Ø"/>
            </a:pPr>
            <a:r>
              <a:rPr lang="en-US" sz="3727" dirty="0">
                <a:solidFill>
                  <a:srgbClr val="000000"/>
                </a:solidFill>
                <a:latin typeface="Calibri (MS)"/>
                <a:ea typeface="Calibri (MS)"/>
                <a:cs typeface="Calibri (MS)"/>
                <a:sym typeface="Calibri (MS)"/>
              </a:rPr>
              <a:t>If the user doesn’t have a device, they can order one here.</a:t>
            </a:r>
          </a:p>
          <a:p>
            <a:pPr marL="548640" indent="-548640">
              <a:lnSpc>
                <a:spcPts val="4473"/>
              </a:lnSpc>
              <a:spcBef>
                <a:spcPct val="0"/>
              </a:spcBef>
              <a:buFont typeface="Arial" panose="020B0604020202020204" pitchFamily="34" charset="0"/>
              <a:buChar char="•"/>
            </a:pPr>
            <a:endParaRPr lang="en-US" sz="3727" dirty="0">
              <a:solidFill>
                <a:srgbClr val="000000"/>
              </a:solidFill>
              <a:latin typeface="Calibri (MS)"/>
              <a:ea typeface="Calibri (MS)"/>
              <a:cs typeface="Calibri (MS)"/>
              <a:sym typeface="Calibri (MS)"/>
            </a:endParaRPr>
          </a:p>
          <a:p>
            <a:pPr marL="571500" indent="-571500">
              <a:lnSpc>
                <a:spcPts val="4473"/>
              </a:lnSpc>
              <a:spcBef>
                <a:spcPct val="0"/>
              </a:spcBef>
              <a:buFont typeface="Wingdings" panose="05000000000000000000" pitchFamily="2" charset="2"/>
              <a:buChar char="Ø"/>
            </a:pPr>
            <a:r>
              <a:rPr lang="en-US" sz="3727" dirty="0">
                <a:solidFill>
                  <a:srgbClr val="000000"/>
                </a:solidFill>
                <a:latin typeface="Calibri (MS)"/>
                <a:ea typeface="Calibri (MS)"/>
                <a:cs typeface="Calibri (MS)"/>
                <a:sym typeface="Calibri (MS)"/>
              </a:rPr>
              <a:t>They write their address, phone number, and upload payment proof.</a:t>
            </a:r>
          </a:p>
          <a:p>
            <a:pPr marL="548640" indent="-548640">
              <a:lnSpc>
                <a:spcPts val="4473"/>
              </a:lnSpc>
              <a:spcBef>
                <a:spcPct val="0"/>
              </a:spcBef>
              <a:buFont typeface="Arial" panose="020B0604020202020204" pitchFamily="34" charset="0"/>
              <a:buChar char="•"/>
            </a:pPr>
            <a:endParaRPr lang="en-US" sz="3727" dirty="0">
              <a:solidFill>
                <a:srgbClr val="000000"/>
              </a:solidFill>
              <a:latin typeface="Calibri (MS)"/>
              <a:ea typeface="Calibri (MS)"/>
              <a:cs typeface="Calibri (MS)"/>
              <a:sym typeface="Calibri (MS)"/>
            </a:endParaRPr>
          </a:p>
          <a:p>
            <a:pPr marL="571500" indent="-571500">
              <a:lnSpc>
                <a:spcPts val="4473"/>
              </a:lnSpc>
              <a:spcBef>
                <a:spcPct val="0"/>
              </a:spcBef>
              <a:buFont typeface="Wingdings" panose="05000000000000000000" pitchFamily="2" charset="2"/>
              <a:buChar char="Ø"/>
            </a:pPr>
            <a:r>
              <a:rPr lang="en-US" sz="3727" dirty="0">
                <a:solidFill>
                  <a:srgbClr val="000000"/>
                </a:solidFill>
                <a:latin typeface="Calibri (MS)"/>
                <a:ea typeface="Calibri (MS)"/>
                <a:cs typeface="Calibri (MS)"/>
                <a:sym typeface="Calibri (MS)"/>
              </a:rPr>
              <a:t>They can also share their location.</a:t>
            </a:r>
          </a:p>
          <a:p>
            <a:pPr algn="ctr">
              <a:lnSpc>
                <a:spcPts val="4473"/>
              </a:lnSpc>
              <a:spcBef>
                <a:spcPct val="0"/>
              </a:spcBef>
            </a:pPr>
            <a:endParaRPr lang="en-US" sz="3727" dirty="0">
              <a:solidFill>
                <a:srgbClr val="000000"/>
              </a:solidFill>
              <a:latin typeface="Calibri (MS)"/>
              <a:ea typeface="Calibri (MS)"/>
              <a:cs typeface="Calibri (MS)"/>
              <a:sym typeface="Calibri (MS)"/>
            </a:endParaRPr>
          </a:p>
        </p:txBody>
      </p:sp>
      <p:pic>
        <p:nvPicPr>
          <p:cNvPr id="6" name="Picture 5" descr="A screenshot of a map">
            <a:extLst>
              <a:ext uri="{FF2B5EF4-FFF2-40B4-BE49-F238E27FC236}">
                <a16:creationId xmlns:a16="http://schemas.microsoft.com/office/drawing/2014/main" id="{57736B74-0D54-59A6-EA76-677DC14294A8}"/>
              </a:ext>
            </a:extLst>
          </p:cNvPr>
          <p:cNvPicPr>
            <a:picLocks noChangeAspect="1"/>
          </p:cNvPicPr>
          <p:nvPr/>
        </p:nvPicPr>
        <p:blipFill>
          <a:blip r:embed="rId2"/>
          <a:stretch>
            <a:fillRect/>
          </a:stretch>
        </p:blipFill>
        <p:spPr>
          <a:xfrm>
            <a:off x="9880520" y="323385"/>
            <a:ext cx="4437646" cy="751592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FB28D-AD07-4F7D-EF17-CDFA0ECCC146}"/>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08626223-1A4B-7CBC-1F51-06C805D4A6B4}"/>
              </a:ext>
            </a:extLst>
          </p:cNvPr>
          <p:cNvSpPr/>
          <p:nvPr/>
        </p:nvSpPr>
        <p:spPr>
          <a:xfrm>
            <a:off x="6280926" y="3345365"/>
            <a:ext cx="1700561" cy="177304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1FD30F2C-9047-7F29-E448-688066E7AB98}"/>
              </a:ext>
            </a:extLst>
          </p:cNvPr>
          <p:cNvCxnSpPr>
            <a:cxnSpLocks/>
          </p:cNvCxnSpPr>
          <p:nvPr/>
        </p:nvCxnSpPr>
        <p:spPr>
          <a:xfrm flipV="1">
            <a:off x="7967542" y="4270917"/>
            <a:ext cx="2570356" cy="5576"/>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6AC44A5-50CA-0178-197C-F7BFE27750E7}"/>
              </a:ext>
            </a:extLst>
          </p:cNvPr>
          <p:cNvSpPr/>
          <p:nvPr/>
        </p:nvSpPr>
        <p:spPr>
          <a:xfrm>
            <a:off x="10551839" y="3387183"/>
            <a:ext cx="1700561" cy="177304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975204FC-53F4-AE81-4081-2C6945F6BFEF}"/>
              </a:ext>
            </a:extLst>
          </p:cNvPr>
          <p:cNvCxnSpPr/>
          <p:nvPr/>
        </p:nvCxnSpPr>
        <p:spPr>
          <a:xfrm flipV="1">
            <a:off x="3689657" y="4276493"/>
            <a:ext cx="2570356" cy="55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F4803EF-2E98-4578-77C4-E04A64437384}"/>
              </a:ext>
            </a:extLst>
          </p:cNvPr>
          <p:cNvSpPr/>
          <p:nvPr/>
        </p:nvSpPr>
        <p:spPr>
          <a:xfrm>
            <a:off x="1959839" y="3345365"/>
            <a:ext cx="1700561" cy="177304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C79E9358-A303-A4F5-1EC0-3AD89E1A4816}"/>
              </a:ext>
            </a:extLst>
          </p:cNvPr>
          <p:cNvCxnSpPr>
            <a:cxnSpLocks/>
          </p:cNvCxnSpPr>
          <p:nvPr/>
        </p:nvCxnSpPr>
        <p:spPr>
          <a:xfrm flipH="1">
            <a:off x="11402119" y="2605899"/>
            <a:ext cx="1" cy="849587"/>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25E4163-EB93-C6A7-0478-7F15DB0542B0}"/>
              </a:ext>
            </a:extLst>
          </p:cNvPr>
          <p:cNvSpPr/>
          <p:nvPr/>
        </p:nvSpPr>
        <p:spPr>
          <a:xfrm>
            <a:off x="10323245" y="435943"/>
            <a:ext cx="2157749" cy="215985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AF1D710-664C-B10C-42CC-02A2517F3DFF}"/>
              </a:ext>
            </a:extLst>
          </p:cNvPr>
          <p:cNvSpPr/>
          <p:nvPr/>
        </p:nvSpPr>
        <p:spPr>
          <a:xfrm>
            <a:off x="10323246" y="6021313"/>
            <a:ext cx="2157749" cy="215985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BD3F499B-6FDB-5061-377A-4E8037DFD7E5}"/>
              </a:ext>
            </a:extLst>
          </p:cNvPr>
          <p:cNvCxnSpPr>
            <a:cxnSpLocks/>
          </p:cNvCxnSpPr>
          <p:nvPr/>
        </p:nvCxnSpPr>
        <p:spPr>
          <a:xfrm flipH="1">
            <a:off x="11402120" y="5160228"/>
            <a:ext cx="1" cy="849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20B69A-D98B-0773-A905-50C1C98CD417}"/>
              </a:ext>
            </a:extLst>
          </p:cNvPr>
          <p:cNvCxnSpPr>
            <a:cxnSpLocks/>
          </p:cNvCxnSpPr>
          <p:nvPr/>
        </p:nvCxnSpPr>
        <p:spPr>
          <a:xfrm flipH="1">
            <a:off x="7133062" y="2505768"/>
            <a:ext cx="1" cy="849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21EEE9-1501-5A97-E41B-435AD3050777}"/>
              </a:ext>
            </a:extLst>
          </p:cNvPr>
          <p:cNvCxnSpPr>
            <a:cxnSpLocks/>
          </p:cNvCxnSpPr>
          <p:nvPr/>
        </p:nvCxnSpPr>
        <p:spPr>
          <a:xfrm flipH="1">
            <a:off x="7133063" y="5118410"/>
            <a:ext cx="1" cy="849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350871-289E-E51A-4C42-EF78A2343BF9}"/>
              </a:ext>
            </a:extLst>
          </p:cNvPr>
          <p:cNvCxnSpPr>
            <a:cxnSpLocks/>
          </p:cNvCxnSpPr>
          <p:nvPr/>
        </p:nvCxnSpPr>
        <p:spPr>
          <a:xfrm flipH="1">
            <a:off x="2860293" y="2495778"/>
            <a:ext cx="1" cy="849587"/>
          </a:xfrm>
          <a:prstGeom prst="line">
            <a:avLst/>
          </a:prstGeom>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51AF7EB-72AF-C324-A7A9-3907482B4603}"/>
              </a:ext>
            </a:extLst>
          </p:cNvPr>
          <p:cNvSpPr/>
          <p:nvPr/>
        </p:nvSpPr>
        <p:spPr>
          <a:xfrm>
            <a:off x="6054189" y="335928"/>
            <a:ext cx="2157749" cy="215985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31F8DFEA-F43B-5195-C8B4-23D5CCF6D96B}"/>
              </a:ext>
            </a:extLst>
          </p:cNvPr>
          <p:cNvSpPr/>
          <p:nvPr/>
        </p:nvSpPr>
        <p:spPr>
          <a:xfrm>
            <a:off x="1785133" y="345918"/>
            <a:ext cx="2157749" cy="2159850"/>
          </a:xfrm>
          <a:prstGeom prst="ellipse">
            <a:avLst/>
          </a:prstGeom>
          <a:blipFill>
            <a:blip r:embed="rId8"/>
            <a:stretch>
              <a:fillRect/>
            </a:stretch>
          </a:blip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E4FE8155-2813-D7FB-0B90-C8A697B8A3C7}"/>
              </a:ext>
            </a:extLst>
          </p:cNvPr>
          <p:cNvSpPr/>
          <p:nvPr/>
        </p:nvSpPr>
        <p:spPr>
          <a:xfrm>
            <a:off x="6054189" y="5967997"/>
            <a:ext cx="2157749" cy="2159850"/>
          </a:xfrm>
          <a:prstGeom prst="ellipse">
            <a:avLst/>
          </a:prstGeom>
          <a:blipFill>
            <a:blip r:embed="rId9"/>
            <a:stretch>
              <a:fillRect/>
            </a:stretch>
          </a:blip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6CDB395A-6B6D-17C9-8F1A-41717329A38E}"/>
              </a:ext>
            </a:extLst>
          </p:cNvPr>
          <p:cNvSpPr txBox="1"/>
          <p:nvPr/>
        </p:nvSpPr>
        <p:spPr>
          <a:xfrm>
            <a:off x="938905" y="6062784"/>
            <a:ext cx="8060226" cy="861774"/>
          </a:xfrm>
          <a:prstGeom prst="rect">
            <a:avLst/>
          </a:prstGeom>
          <a:noFill/>
        </p:spPr>
        <p:txBody>
          <a:bodyPr wrap="square">
            <a:spAutoFit/>
          </a:bodyPr>
          <a:lstStyle/>
          <a:p>
            <a:r>
              <a:rPr lang="en-US" sz="5000" b="1" u="sng" dirty="0">
                <a:solidFill>
                  <a:schemeClr val="accent1">
                    <a:lumMod val="75000"/>
                  </a:schemeClr>
                </a:solidFill>
              </a:rPr>
              <a:t>Our </a:t>
            </a:r>
            <a:r>
              <a:rPr lang="en-US" sz="5000" b="1" u="sng" dirty="0">
                <a:solidFill>
                  <a:srgbClr val="2F5597"/>
                </a:solidFill>
              </a:rPr>
              <a:t>Team</a:t>
            </a:r>
          </a:p>
        </p:txBody>
      </p:sp>
    </p:spTree>
    <p:extLst>
      <p:ext uri="{BB962C8B-B14F-4D97-AF65-F5344CB8AC3E}">
        <p14:creationId xmlns:p14="http://schemas.microsoft.com/office/powerpoint/2010/main" val="891347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3" name="TextBox 3"/>
          <p:cNvSpPr txBox="1"/>
          <p:nvPr/>
        </p:nvSpPr>
        <p:spPr>
          <a:xfrm>
            <a:off x="822960" y="708660"/>
            <a:ext cx="1864484" cy="1383264"/>
          </a:xfrm>
          <a:prstGeom prst="rect">
            <a:avLst/>
          </a:prstGeom>
        </p:spPr>
        <p:txBody>
          <a:bodyPr wrap="square" lIns="0" tIns="0" rIns="0" bIns="0" rtlCol="0" anchor="t">
            <a:spAutoFit/>
          </a:bodyPr>
          <a:lstStyle/>
          <a:p>
            <a:pPr>
              <a:lnSpc>
                <a:spcPts val="5499"/>
              </a:lnSpc>
              <a:spcBef>
                <a:spcPct val="0"/>
              </a:spcBef>
            </a:pPr>
            <a:r>
              <a:rPr lang="en-US" sz="4399" dirty="0">
                <a:solidFill>
                  <a:srgbClr val="000000"/>
                </a:solidFill>
                <a:latin typeface="Calibri (MS)"/>
                <a:ea typeface="Calibri (MS)"/>
                <a:cs typeface="Calibri (MS)"/>
                <a:sym typeface="Calibri (MS)"/>
              </a:rPr>
              <a:t>Profile:</a:t>
            </a:r>
          </a:p>
          <a:p>
            <a:pPr>
              <a:lnSpc>
                <a:spcPts val="5499"/>
              </a:lnSpc>
              <a:spcBef>
                <a:spcPct val="0"/>
              </a:spcBef>
            </a:pPr>
            <a:endParaRPr lang="en-US" sz="4399" dirty="0">
              <a:solidFill>
                <a:srgbClr val="000000"/>
              </a:solidFill>
              <a:latin typeface="Calibri (MS)"/>
              <a:ea typeface="Calibri (MS)"/>
              <a:cs typeface="Calibri (MS)"/>
              <a:sym typeface="Calibri (MS)"/>
            </a:endParaRPr>
          </a:p>
        </p:txBody>
      </p:sp>
      <p:sp>
        <p:nvSpPr>
          <p:cNvPr id="4" name="TextBox 4"/>
          <p:cNvSpPr txBox="1"/>
          <p:nvPr/>
        </p:nvSpPr>
        <p:spPr>
          <a:xfrm>
            <a:off x="1639312" y="2868664"/>
            <a:ext cx="7620000" cy="2492221"/>
          </a:xfrm>
          <a:prstGeom prst="rect">
            <a:avLst/>
          </a:prstGeom>
        </p:spPr>
        <p:txBody>
          <a:bodyPr wrap="square" lIns="0" tIns="0" rIns="0" bIns="0" rtlCol="0" anchor="t">
            <a:spAutoFit/>
          </a:bodyPr>
          <a:lstStyle/>
          <a:p>
            <a:pPr>
              <a:lnSpc>
                <a:spcPct val="150000"/>
              </a:lnSpc>
              <a:spcBef>
                <a:spcPct val="0"/>
              </a:spcBef>
            </a:pPr>
            <a:r>
              <a:rPr lang="en-US" sz="3727" dirty="0">
                <a:solidFill>
                  <a:srgbClr val="000000"/>
                </a:solidFill>
                <a:latin typeface="Calibri (MS)"/>
                <a:ea typeface="Calibri (MS)"/>
                <a:cs typeface="Calibri (MS)"/>
                <a:sym typeface="Calibri (MS)"/>
              </a:rPr>
              <a:t>The profile shows the user’s info Like: name, age, BMI, and if they smoke</a:t>
            </a:r>
          </a:p>
          <a:p>
            <a:pPr>
              <a:lnSpc>
                <a:spcPct val="150000"/>
              </a:lnSpc>
              <a:spcBef>
                <a:spcPct val="0"/>
              </a:spcBef>
            </a:pPr>
            <a:r>
              <a:rPr lang="en-US" sz="3727" dirty="0">
                <a:solidFill>
                  <a:srgbClr val="000000"/>
                </a:solidFill>
                <a:latin typeface="Calibri (MS)"/>
                <a:ea typeface="Calibri (MS)"/>
                <a:cs typeface="Calibri (MS)"/>
                <a:sym typeface="Calibri (MS)"/>
              </a:rPr>
              <a:t>This info is used in the health check.</a:t>
            </a:r>
          </a:p>
        </p:txBody>
      </p:sp>
      <p:pic>
        <p:nvPicPr>
          <p:cNvPr id="6" name="Picture 5" descr="A screenshot of a phone">
            <a:extLst>
              <a:ext uri="{FF2B5EF4-FFF2-40B4-BE49-F238E27FC236}">
                <a16:creationId xmlns:a16="http://schemas.microsoft.com/office/drawing/2014/main" id="{C11E406E-354A-84F3-7F6A-10FAC6FC5F3C}"/>
              </a:ext>
            </a:extLst>
          </p:cNvPr>
          <p:cNvPicPr>
            <a:picLocks noChangeAspect="1"/>
          </p:cNvPicPr>
          <p:nvPr/>
        </p:nvPicPr>
        <p:blipFill>
          <a:blip r:embed="rId2"/>
          <a:stretch>
            <a:fillRect/>
          </a:stretch>
        </p:blipFill>
        <p:spPr>
          <a:xfrm>
            <a:off x="9496845" y="256452"/>
            <a:ext cx="4698657" cy="7660914"/>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3" name="TextBox 3"/>
          <p:cNvSpPr txBox="1"/>
          <p:nvPr/>
        </p:nvSpPr>
        <p:spPr>
          <a:xfrm>
            <a:off x="822961" y="708661"/>
            <a:ext cx="2645068" cy="677943"/>
          </a:xfrm>
          <a:prstGeom prst="rect">
            <a:avLst/>
          </a:prstGeom>
        </p:spPr>
        <p:txBody>
          <a:bodyPr wrap="square" lIns="0" tIns="0" rIns="0" bIns="0" rtlCol="0" anchor="t">
            <a:spAutoFit/>
          </a:bodyPr>
          <a:lstStyle/>
          <a:p>
            <a:pPr>
              <a:lnSpc>
                <a:spcPts val="5499"/>
              </a:lnSpc>
              <a:spcBef>
                <a:spcPct val="0"/>
              </a:spcBef>
            </a:pPr>
            <a:r>
              <a:rPr lang="en-US" sz="4399" dirty="0">
                <a:solidFill>
                  <a:srgbClr val="000000"/>
                </a:solidFill>
                <a:latin typeface="Calibri (MS)"/>
                <a:ea typeface="Calibri (MS)"/>
                <a:cs typeface="Calibri (MS)"/>
                <a:sym typeface="Calibri (MS)"/>
              </a:rPr>
              <a:t>Settings:</a:t>
            </a:r>
          </a:p>
        </p:txBody>
      </p:sp>
      <p:sp>
        <p:nvSpPr>
          <p:cNvPr id="4" name="TextBox 4"/>
          <p:cNvSpPr txBox="1"/>
          <p:nvPr/>
        </p:nvSpPr>
        <p:spPr>
          <a:xfrm>
            <a:off x="1802009" y="3230880"/>
            <a:ext cx="7456289" cy="2492221"/>
          </a:xfrm>
          <a:prstGeom prst="rect">
            <a:avLst/>
          </a:prstGeom>
        </p:spPr>
        <p:txBody>
          <a:bodyPr wrap="square" lIns="0" tIns="0" rIns="0" bIns="0" rtlCol="0" anchor="t">
            <a:spAutoFit/>
          </a:bodyPr>
          <a:lstStyle/>
          <a:p>
            <a:pPr>
              <a:lnSpc>
                <a:spcPct val="150000"/>
              </a:lnSpc>
              <a:spcBef>
                <a:spcPct val="0"/>
              </a:spcBef>
            </a:pPr>
            <a:r>
              <a:rPr lang="en-US" sz="3727" dirty="0">
                <a:solidFill>
                  <a:srgbClr val="000000"/>
                </a:solidFill>
                <a:latin typeface="Calibri (MS)"/>
                <a:ea typeface="Calibri (MS)"/>
                <a:cs typeface="Calibri (MS)"/>
                <a:sym typeface="Calibri (MS)"/>
              </a:rPr>
              <a:t>The user can change password, turn on dark mode, or sign out.</a:t>
            </a:r>
          </a:p>
          <a:p>
            <a:pPr>
              <a:lnSpc>
                <a:spcPct val="150000"/>
              </a:lnSpc>
              <a:spcBef>
                <a:spcPct val="0"/>
              </a:spcBef>
            </a:pPr>
            <a:r>
              <a:rPr lang="en-US" sz="3727" dirty="0">
                <a:solidFill>
                  <a:srgbClr val="000000"/>
                </a:solidFill>
                <a:latin typeface="Calibri (MS)"/>
                <a:ea typeface="Calibri (MS)"/>
                <a:cs typeface="Calibri (MS)"/>
                <a:sym typeface="Calibri (MS)"/>
              </a:rPr>
              <a:t>It’s simple and useful.</a:t>
            </a:r>
          </a:p>
        </p:txBody>
      </p:sp>
      <p:pic>
        <p:nvPicPr>
          <p:cNvPr id="6" name="Picture 5" descr="A screenshot of a computer&#10;&#10;AI-generated content may be incorrect.">
            <a:extLst>
              <a:ext uri="{FF2B5EF4-FFF2-40B4-BE49-F238E27FC236}">
                <a16:creationId xmlns:a16="http://schemas.microsoft.com/office/drawing/2014/main" id="{22B794A7-296C-0F40-3DA9-9E8DA7C6493A}"/>
              </a:ext>
            </a:extLst>
          </p:cNvPr>
          <p:cNvPicPr>
            <a:picLocks noChangeAspect="1"/>
          </p:cNvPicPr>
          <p:nvPr/>
        </p:nvPicPr>
        <p:blipFill>
          <a:blip r:embed="rId2"/>
          <a:stretch>
            <a:fillRect/>
          </a:stretch>
        </p:blipFill>
        <p:spPr>
          <a:xfrm>
            <a:off x="8947013" y="556657"/>
            <a:ext cx="5239265" cy="734609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4" name="TextBox 4"/>
          <p:cNvSpPr txBox="1"/>
          <p:nvPr/>
        </p:nvSpPr>
        <p:spPr>
          <a:xfrm>
            <a:off x="792480" y="724110"/>
            <a:ext cx="6522720" cy="657359"/>
          </a:xfrm>
          <a:prstGeom prst="rect">
            <a:avLst/>
          </a:prstGeom>
        </p:spPr>
        <p:txBody>
          <a:bodyPr wrap="square" lIns="0" tIns="0" rIns="0" bIns="0" rtlCol="0" anchor="t">
            <a:spAutoFit/>
          </a:bodyPr>
          <a:lstStyle/>
          <a:p>
            <a:pPr>
              <a:lnSpc>
                <a:spcPts val="5499"/>
              </a:lnSpc>
              <a:spcBef>
                <a:spcPct val="0"/>
              </a:spcBef>
            </a:pPr>
            <a:r>
              <a:rPr lang="en-US" sz="4399" dirty="0">
                <a:solidFill>
                  <a:srgbClr val="000000"/>
                </a:solidFill>
                <a:latin typeface="Calibri (MS)"/>
                <a:ea typeface="Calibri (MS)"/>
                <a:cs typeface="Calibri (MS)"/>
                <a:sym typeface="Calibri (MS)"/>
              </a:rPr>
              <a:t>Self Check (with Device):</a:t>
            </a:r>
          </a:p>
        </p:txBody>
      </p:sp>
      <p:sp>
        <p:nvSpPr>
          <p:cNvPr id="5" name="TextBox 5"/>
          <p:cNvSpPr txBox="1"/>
          <p:nvPr/>
        </p:nvSpPr>
        <p:spPr>
          <a:xfrm>
            <a:off x="1828800" y="2025001"/>
            <a:ext cx="7437120" cy="5073312"/>
          </a:xfrm>
          <a:prstGeom prst="rect">
            <a:avLst/>
          </a:prstGeom>
        </p:spPr>
        <p:txBody>
          <a:bodyPr wrap="square" lIns="0" tIns="0" rIns="0" bIns="0" rtlCol="0" anchor="t">
            <a:spAutoFit/>
          </a:bodyPr>
          <a:lstStyle/>
          <a:p>
            <a:pPr marL="548640" indent="-548640">
              <a:lnSpc>
                <a:spcPct val="150000"/>
              </a:lnSpc>
              <a:spcBef>
                <a:spcPct val="0"/>
              </a:spcBef>
              <a:buFont typeface="Arial" panose="020B0604020202020204" pitchFamily="34" charset="0"/>
              <a:buChar char="•"/>
            </a:pPr>
            <a:r>
              <a:rPr lang="en-US" sz="3727" dirty="0">
                <a:solidFill>
                  <a:srgbClr val="000000"/>
                </a:solidFill>
                <a:latin typeface="Calibri (MS)"/>
                <a:ea typeface="Calibri (MS)"/>
                <a:cs typeface="Calibri (MS)"/>
                <a:sym typeface="Calibri (MS)"/>
              </a:rPr>
              <a:t>The app connects to a health device using Bluetooth.</a:t>
            </a:r>
          </a:p>
          <a:p>
            <a:pPr marL="548640" indent="-548640">
              <a:lnSpc>
                <a:spcPct val="150000"/>
              </a:lnSpc>
              <a:spcBef>
                <a:spcPct val="0"/>
              </a:spcBef>
              <a:buFont typeface="Arial" panose="020B0604020202020204" pitchFamily="34" charset="0"/>
              <a:buChar char="•"/>
            </a:pPr>
            <a:r>
              <a:rPr lang="en-US" sz="3727" dirty="0">
                <a:solidFill>
                  <a:srgbClr val="000000"/>
                </a:solidFill>
                <a:latin typeface="Calibri (MS)"/>
                <a:ea typeface="Calibri (MS)"/>
                <a:cs typeface="Calibri (MS)"/>
                <a:sym typeface="Calibri (MS)"/>
              </a:rPr>
              <a:t>It gets live data like heart rate, oxygen, and ECG.</a:t>
            </a:r>
          </a:p>
          <a:p>
            <a:pPr marL="548640" indent="-548640">
              <a:lnSpc>
                <a:spcPct val="150000"/>
              </a:lnSpc>
              <a:spcBef>
                <a:spcPct val="0"/>
              </a:spcBef>
              <a:buFont typeface="Arial" panose="020B0604020202020204" pitchFamily="34" charset="0"/>
              <a:buChar char="•"/>
            </a:pPr>
            <a:r>
              <a:rPr lang="en-US" sz="3727" dirty="0">
                <a:solidFill>
                  <a:srgbClr val="000000"/>
                </a:solidFill>
                <a:latin typeface="Calibri (MS)"/>
                <a:ea typeface="Calibri (MS)"/>
                <a:cs typeface="Calibri (MS)"/>
                <a:sym typeface="Calibri (MS)"/>
              </a:rPr>
              <a:t>This data helps the app check the stroke risk.</a:t>
            </a:r>
          </a:p>
        </p:txBody>
      </p:sp>
      <p:pic>
        <p:nvPicPr>
          <p:cNvPr id="6" name="Picture 5" descr="A screenshot of a phone">
            <a:extLst>
              <a:ext uri="{FF2B5EF4-FFF2-40B4-BE49-F238E27FC236}">
                <a16:creationId xmlns:a16="http://schemas.microsoft.com/office/drawing/2014/main" id="{C7733C29-1922-45DA-5A4E-054CF1010F92}"/>
              </a:ext>
            </a:extLst>
          </p:cNvPr>
          <p:cNvPicPr>
            <a:picLocks noChangeAspect="1"/>
          </p:cNvPicPr>
          <p:nvPr/>
        </p:nvPicPr>
        <p:blipFill>
          <a:blip r:embed="rId2"/>
          <a:stretch>
            <a:fillRect/>
          </a:stretch>
        </p:blipFill>
        <p:spPr>
          <a:xfrm>
            <a:off x="9126930" y="256478"/>
            <a:ext cx="4990514" cy="7527073"/>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2" name="TextBox 2"/>
          <p:cNvSpPr txBox="1"/>
          <p:nvPr/>
        </p:nvSpPr>
        <p:spPr>
          <a:xfrm>
            <a:off x="487680" y="903493"/>
            <a:ext cx="4846320" cy="558999"/>
          </a:xfrm>
          <a:prstGeom prst="rect">
            <a:avLst/>
          </a:prstGeom>
        </p:spPr>
        <p:txBody>
          <a:bodyPr wrap="square" lIns="0" tIns="0" rIns="0" bIns="0" rtlCol="0" anchor="t">
            <a:spAutoFit/>
          </a:bodyPr>
          <a:lstStyle/>
          <a:p>
            <a:pPr algn="ctr">
              <a:lnSpc>
                <a:spcPts val="4473"/>
              </a:lnSpc>
              <a:spcBef>
                <a:spcPct val="0"/>
              </a:spcBef>
            </a:pPr>
            <a:r>
              <a:rPr lang="en-US" sz="3727" dirty="0">
                <a:solidFill>
                  <a:srgbClr val="000000"/>
                </a:solidFill>
                <a:latin typeface="Calibri (MS)"/>
                <a:ea typeface="Calibri (MS)"/>
                <a:cs typeface="Calibri (MS)"/>
                <a:sym typeface="Calibri (MS)"/>
              </a:rPr>
              <a:t>How the App Works:</a:t>
            </a:r>
          </a:p>
        </p:txBody>
      </p:sp>
      <p:sp>
        <p:nvSpPr>
          <p:cNvPr id="3" name="TextBox 3"/>
          <p:cNvSpPr txBox="1"/>
          <p:nvPr/>
        </p:nvSpPr>
        <p:spPr>
          <a:xfrm>
            <a:off x="1584961" y="2468880"/>
            <a:ext cx="11460479" cy="4598567"/>
          </a:xfrm>
          <a:prstGeom prst="rect">
            <a:avLst/>
          </a:prstGeom>
        </p:spPr>
        <p:txBody>
          <a:bodyPr wrap="square" lIns="0" tIns="0" rIns="0" bIns="0" rtlCol="0" anchor="t">
            <a:spAutoFit/>
          </a:bodyPr>
          <a:lstStyle/>
          <a:p>
            <a:pPr>
              <a:lnSpc>
                <a:spcPts val="4473"/>
              </a:lnSpc>
              <a:spcBef>
                <a:spcPct val="0"/>
              </a:spcBef>
            </a:pPr>
            <a:r>
              <a:rPr lang="en-US" sz="3727" dirty="0">
                <a:solidFill>
                  <a:srgbClr val="000000"/>
                </a:solidFill>
                <a:latin typeface="Calibri (MS)"/>
                <a:ea typeface="Calibri (MS)"/>
                <a:cs typeface="Calibri (MS)"/>
                <a:sym typeface="Calibri (MS)"/>
              </a:rPr>
              <a:t>1.The app gets health data from the device and the users</a:t>
            </a:r>
          </a:p>
          <a:p>
            <a:pPr>
              <a:lnSpc>
                <a:spcPts val="4473"/>
              </a:lnSpc>
              <a:spcBef>
                <a:spcPct val="0"/>
              </a:spcBef>
            </a:pPr>
            <a:endParaRPr lang="en-US" sz="3727" dirty="0">
              <a:solidFill>
                <a:srgbClr val="000000"/>
              </a:solidFill>
              <a:latin typeface="Calibri (MS)"/>
              <a:ea typeface="Calibri (MS)"/>
              <a:cs typeface="Calibri (MS)"/>
              <a:sym typeface="Calibri (MS)"/>
            </a:endParaRPr>
          </a:p>
          <a:p>
            <a:pPr>
              <a:lnSpc>
                <a:spcPts val="4473"/>
              </a:lnSpc>
              <a:spcBef>
                <a:spcPct val="0"/>
              </a:spcBef>
            </a:pPr>
            <a:r>
              <a:rPr lang="en-US" sz="3727" dirty="0">
                <a:solidFill>
                  <a:srgbClr val="000000"/>
                </a:solidFill>
                <a:latin typeface="Calibri (MS)"/>
                <a:ea typeface="Calibri (MS)"/>
                <a:cs typeface="Calibri (MS)"/>
                <a:sym typeface="Calibri (MS)"/>
              </a:rPr>
              <a:t>2.Then it sends the data to an AI system.</a:t>
            </a:r>
          </a:p>
          <a:p>
            <a:pPr>
              <a:lnSpc>
                <a:spcPts val="4473"/>
              </a:lnSpc>
              <a:spcBef>
                <a:spcPct val="0"/>
              </a:spcBef>
            </a:pPr>
            <a:endParaRPr lang="en-US" sz="3727" dirty="0">
              <a:solidFill>
                <a:srgbClr val="000000"/>
              </a:solidFill>
              <a:latin typeface="Calibri (MS)"/>
              <a:ea typeface="Calibri (MS)"/>
              <a:cs typeface="Calibri (MS)"/>
              <a:sym typeface="Calibri (MS)"/>
            </a:endParaRPr>
          </a:p>
          <a:p>
            <a:pPr>
              <a:lnSpc>
                <a:spcPts val="4473"/>
              </a:lnSpc>
              <a:spcBef>
                <a:spcPct val="0"/>
              </a:spcBef>
            </a:pPr>
            <a:r>
              <a:rPr lang="en-US" sz="3727" dirty="0">
                <a:solidFill>
                  <a:srgbClr val="000000"/>
                </a:solidFill>
                <a:latin typeface="Calibri (MS)"/>
                <a:ea typeface="Calibri (MS)"/>
                <a:cs typeface="Calibri (MS)"/>
                <a:sym typeface="Calibri (MS)"/>
              </a:rPr>
              <a:t>3.The AI checks if the user is in danger of stroke.</a:t>
            </a:r>
          </a:p>
          <a:p>
            <a:pPr>
              <a:lnSpc>
                <a:spcPts val="4473"/>
              </a:lnSpc>
              <a:spcBef>
                <a:spcPct val="0"/>
              </a:spcBef>
            </a:pPr>
            <a:endParaRPr lang="en-US" sz="3727" dirty="0">
              <a:solidFill>
                <a:srgbClr val="000000"/>
              </a:solidFill>
              <a:latin typeface="Calibri (MS)"/>
              <a:ea typeface="Calibri (MS)"/>
              <a:cs typeface="Calibri (MS)"/>
              <a:sym typeface="Calibri (MS)"/>
            </a:endParaRPr>
          </a:p>
          <a:p>
            <a:pPr>
              <a:lnSpc>
                <a:spcPts val="4473"/>
              </a:lnSpc>
              <a:spcBef>
                <a:spcPct val="0"/>
              </a:spcBef>
            </a:pPr>
            <a:r>
              <a:rPr lang="en-US" sz="3727" dirty="0">
                <a:solidFill>
                  <a:srgbClr val="000000"/>
                </a:solidFill>
                <a:latin typeface="Calibri (MS)"/>
                <a:ea typeface="Calibri (MS)"/>
                <a:cs typeface="Calibri (MS)"/>
                <a:sym typeface="Calibri (MS)"/>
              </a:rPr>
              <a:t>4.It gives the result back to the app.</a:t>
            </a:r>
          </a:p>
          <a:p>
            <a:pPr algn="ctr">
              <a:lnSpc>
                <a:spcPts val="4473"/>
              </a:lnSpc>
              <a:spcBef>
                <a:spcPct val="0"/>
              </a:spcBef>
            </a:pPr>
            <a:endParaRPr lang="en-US" sz="3727" dirty="0">
              <a:solidFill>
                <a:srgbClr val="000000"/>
              </a:solidFill>
              <a:latin typeface="Calibri (MS)"/>
              <a:ea typeface="Calibri (MS)"/>
              <a:cs typeface="Calibri (MS)"/>
              <a:sym typeface="Calibri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18D78-EC7A-06F3-2210-C4E938AB5805}"/>
            </a:ext>
          </a:extLst>
        </p:cNvPr>
        <p:cNvGrpSpPr/>
        <p:nvPr/>
      </p:nvGrpSpPr>
      <p:grpSpPr>
        <a:xfrm>
          <a:off x="0" y="0"/>
          <a:ext cx="0" cy="0"/>
          <a:chOff x="0" y="0"/>
          <a:chExt cx="0" cy="0"/>
        </a:xfrm>
      </p:grpSpPr>
      <p:sp>
        <p:nvSpPr>
          <p:cNvPr id="2" name="Straight Connector 2">
            <a:extLst>
              <a:ext uri="{FF2B5EF4-FFF2-40B4-BE49-F238E27FC236}">
                <a16:creationId xmlns:a16="http://schemas.microsoft.com/office/drawing/2014/main" id="{9838BD90-45E3-520A-043F-724CBA658EFC}"/>
              </a:ext>
            </a:extLst>
          </p:cNvPr>
          <p:cNvSpPr/>
          <p:nvPr/>
        </p:nvSpPr>
        <p:spPr>
          <a:xfrm flipV="1">
            <a:off x="8310422" y="7326093"/>
            <a:ext cx="5948809" cy="32243"/>
          </a:xfrm>
          <a:prstGeom prst="line">
            <a:avLst/>
          </a:prstGeom>
          <a:ln w="34925">
            <a:solidFill>
              <a:schemeClr val="accent1"/>
            </a:solidFill>
            <a:miter/>
          </a:ln>
          <a:effectLst>
            <a:outerShdw blurRad="50800" dist="38100" dir="5400000" rotWithShape="0">
              <a:srgbClr val="000000">
                <a:alpha val="40000"/>
              </a:srgbClr>
            </a:outerShdw>
          </a:effectLst>
        </p:spPr>
        <p:txBody>
          <a:bodyPr lIns="45719" rIns="45719"/>
          <a:lstStyle/>
          <a:p>
            <a:endParaRPr dirty="0"/>
          </a:p>
        </p:txBody>
      </p:sp>
      <p:sp>
        <p:nvSpPr>
          <p:cNvPr id="3" name="Straight Connector 13">
            <a:extLst>
              <a:ext uri="{FF2B5EF4-FFF2-40B4-BE49-F238E27FC236}">
                <a16:creationId xmlns:a16="http://schemas.microsoft.com/office/drawing/2014/main" id="{C6E70156-A5FF-C9E1-DC58-C33902593C31}"/>
              </a:ext>
            </a:extLst>
          </p:cNvPr>
          <p:cNvSpPr/>
          <p:nvPr/>
        </p:nvSpPr>
        <p:spPr>
          <a:xfrm flipH="1" flipV="1">
            <a:off x="14259230" y="588314"/>
            <a:ext cx="1" cy="6719497"/>
          </a:xfrm>
          <a:prstGeom prst="line">
            <a:avLst/>
          </a:prstGeom>
          <a:ln w="34925">
            <a:solidFill>
              <a:schemeClr val="accent1"/>
            </a:solidFill>
            <a:miter/>
          </a:ln>
          <a:effectLst>
            <a:outerShdw blurRad="50800" dist="38100" dir="2700000" rotWithShape="0">
              <a:srgbClr val="000000">
                <a:alpha val="40000"/>
              </a:srgbClr>
            </a:outerShdw>
          </a:effectLst>
        </p:spPr>
        <p:txBody>
          <a:bodyPr lIns="45719" rIns="45719"/>
          <a:lstStyle/>
          <a:p>
            <a:endParaRPr/>
          </a:p>
        </p:txBody>
      </p:sp>
      <p:sp>
        <p:nvSpPr>
          <p:cNvPr id="4" name="Straight Connector 16">
            <a:extLst>
              <a:ext uri="{FF2B5EF4-FFF2-40B4-BE49-F238E27FC236}">
                <a16:creationId xmlns:a16="http://schemas.microsoft.com/office/drawing/2014/main" id="{A6824379-2AF8-EBE9-EF94-F9B0470FB81E}"/>
              </a:ext>
            </a:extLst>
          </p:cNvPr>
          <p:cNvSpPr/>
          <p:nvPr/>
        </p:nvSpPr>
        <p:spPr>
          <a:xfrm flipH="1" flipV="1">
            <a:off x="814959" y="549699"/>
            <a:ext cx="13385104" cy="41918"/>
          </a:xfrm>
          <a:prstGeom prst="line">
            <a:avLst/>
          </a:prstGeom>
          <a:ln w="34925">
            <a:solidFill>
              <a:schemeClr val="accent1"/>
            </a:solidFill>
            <a:miter/>
          </a:ln>
        </p:spPr>
        <p:txBody>
          <a:bodyPr lIns="45719" rIns="45719"/>
          <a:lstStyle/>
          <a:p>
            <a:endParaRPr dirty="0"/>
          </a:p>
        </p:txBody>
      </p:sp>
      <p:sp>
        <p:nvSpPr>
          <p:cNvPr id="5" name="Straight Connector 19">
            <a:extLst>
              <a:ext uri="{FF2B5EF4-FFF2-40B4-BE49-F238E27FC236}">
                <a16:creationId xmlns:a16="http://schemas.microsoft.com/office/drawing/2014/main" id="{934E8C99-61DD-AE34-B0C4-797F49DA4A74}"/>
              </a:ext>
            </a:extLst>
          </p:cNvPr>
          <p:cNvSpPr/>
          <p:nvPr/>
        </p:nvSpPr>
        <p:spPr>
          <a:xfrm>
            <a:off x="814959" y="558946"/>
            <a:ext cx="59167" cy="6719498"/>
          </a:xfrm>
          <a:prstGeom prst="line">
            <a:avLst/>
          </a:prstGeom>
          <a:ln w="34925">
            <a:solidFill>
              <a:schemeClr val="accent1"/>
            </a:solidFill>
            <a:miter/>
          </a:ln>
        </p:spPr>
        <p:txBody>
          <a:bodyPr lIns="45719" rIns="45719"/>
          <a:lstStyle/>
          <a:p>
            <a:endParaRPr/>
          </a:p>
        </p:txBody>
      </p:sp>
      <p:sp>
        <p:nvSpPr>
          <p:cNvPr id="6" name="Straight Connector 21">
            <a:extLst>
              <a:ext uri="{FF2B5EF4-FFF2-40B4-BE49-F238E27FC236}">
                <a16:creationId xmlns:a16="http://schemas.microsoft.com/office/drawing/2014/main" id="{4E392962-B3E5-5FDB-25F0-A0FE6E19B961}"/>
              </a:ext>
            </a:extLst>
          </p:cNvPr>
          <p:cNvSpPr/>
          <p:nvPr/>
        </p:nvSpPr>
        <p:spPr>
          <a:xfrm flipV="1">
            <a:off x="763777" y="7244382"/>
            <a:ext cx="2266889" cy="10243"/>
          </a:xfrm>
          <a:prstGeom prst="line">
            <a:avLst/>
          </a:prstGeom>
          <a:ln w="34925">
            <a:solidFill>
              <a:schemeClr val="accent1"/>
            </a:solidFill>
            <a:miter/>
          </a:ln>
        </p:spPr>
        <p:txBody>
          <a:bodyPr lIns="45719" rIns="45719"/>
          <a:lstStyle/>
          <a:p>
            <a:endParaRPr/>
          </a:p>
        </p:txBody>
      </p:sp>
      <p:sp>
        <p:nvSpPr>
          <p:cNvPr id="7" name="Flowchart: Delay 1">
            <a:extLst>
              <a:ext uri="{FF2B5EF4-FFF2-40B4-BE49-F238E27FC236}">
                <a16:creationId xmlns:a16="http://schemas.microsoft.com/office/drawing/2014/main" id="{8BAFBC12-1F35-D916-C9AC-0539A0DCE5EF}"/>
              </a:ext>
            </a:extLst>
          </p:cNvPr>
          <p:cNvSpPr/>
          <p:nvPr/>
        </p:nvSpPr>
        <p:spPr>
          <a:xfrm rot="16200000">
            <a:off x="3886270" y="6422940"/>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C000"/>
          </a:solidFill>
          <a:ln w="12700">
            <a:solidFill>
              <a:srgbClr val="FFC00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solidFill>
                <a:srgbClr val="FFC000"/>
              </a:solidFill>
            </a:endParaRPr>
          </a:p>
        </p:txBody>
      </p:sp>
      <p:sp>
        <p:nvSpPr>
          <p:cNvPr id="9" name="TextBox 56">
            <a:extLst>
              <a:ext uri="{FF2B5EF4-FFF2-40B4-BE49-F238E27FC236}">
                <a16:creationId xmlns:a16="http://schemas.microsoft.com/office/drawing/2014/main" id="{805BC5C6-7C34-681E-7926-723AE6A8848F}"/>
              </a:ext>
            </a:extLst>
          </p:cNvPr>
          <p:cNvSpPr txBox="1"/>
          <p:nvPr/>
        </p:nvSpPr>
        <p:spPr>
          <a:xfrm>
            <a:off x="1151234" y="3393133"/>
            <a:ext cx="29141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6000" b="1">
                <a:ln w="10160" cap="flat">
                  <a:solidFill>
                    <a:schemeClr val="accent5"/>
                  </a:solidFill>
                  <a:prstDash val="solid"/>
                  <a:round/>
                </a:ln>
                <a:solidFill>
                  <a:srgbClr val="FFFFFF"/>
                </a:solidFill>
                <a:effectLst>
                  <a:outerShdw blurRad="38100" dist="22860" dir="5400000" rotWithShape="0">
                    <a:srgbClr val="000000">
                      <a:alpha val="30000"/>
                    </a:srgbClr>
                  </a:outerShdw>
                </a:effectLst>
              </a:defRPr>
            </a:lvl1pPr>
          </a:lstStyle>
          <a:p>
            <a:r>
              <a:rPr dirty="0">
                <a:solidFill>
                  <a:srgbClr val="00B050"/>
                </a:solidFill>
              </a:rPr>
              <a:t>Agenda</a:t>
            </a:r>
          </a:p>
        </p:txBody>
      </p:sp>
      <p:grpSp>
        <p:nvGrpSpPr>
          <p:cNvPr id="19" name="Google Shape;908;p19">
            <a:extLst>
              <a:ext uri="{FF2B5EF4-FFF2-40B4-BE49-F238E27FC236}">
                <a16:creationId xmlns:a16="http://schemas.microsoft.com/office/drawing/2014/main" id="{6E7130A6-FDBA-D3A6-F1A8-60E64AFAEA46}"/>
              </a:ext>
            </a:extLst>
          </p:cNvPr>
          <p:cNvGrpSpPr/>
          <p:nvPr/>
        </p:nvGrpSpPr>
        <p:grpSpPr>
          <a:xfrm>
            <a:off x="6161927" y="2117458"/>
            <a:ext cx="5914063" cy="1066553"/>
            <a:chOff x="0" y="0"/>
            <a:chExt cx="5728581" cy="806181"/>
          </a:xfrm>
        </p:grpSpPr>
        <p:sp>
          <p:nvSpPr>
            <p:cNvPr id="20" name="Google Shape;909;p19">
              <a:extLst>
                <a:ext uri="{FF2B5EF4-FFF2-40B4-BE49-F238E27FC236}">
                  <a16:creationId xmlns:a16="http://schemas.microsoft.com/office/drawing/2014/main" id="{BECE15DF-E0EB-8C8F-13C9-59E07C15ADA7}"/>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21" name="Google Shape;910;p19">
              <a:extLst>
                <a:ext uri="{FF2B5EF4-FFF2-40B4-BE49-F238E27FC236}">
                  <a16:creationId xmlns:a16="http://schemas.microsoft.com/office/drawing/2014/main" id="{6F8C2BEF-9FD8-942C-AB74-116ABE682CDC}"/>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22" name="Google Shape;911;p19">
              <a:extLst>
                <a:ext uri="{FF2B5EF4-FFF2-40B4-BE49-F238E27FC236}">
                  <a16:creationId xmlns:a16="http://schemas.microsoft.com/office/drawing/2014/main" id="{58F9CC2C-137B-30C2-68DA-70B96DB032A4}"/>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23" name="Google Shape;912;p19">
              <a:extLst>
                <a:ext uri="{FF2B5EF4-FFF2-40B4-BE49-F238E27FC236}">
                  <a16:creationId xmlns:a16="http://schemas.microsoft.com/office/drawing/2014/main" id="{D6B34022-9032-6968-8FE4-E1F35FC5C701}"/>
                </a:ext>
              </a:extLst>
            </p:cNvPr>
            <p:cNvGrpSpPr/>
            <p:nvPr/>
          </p:nvGrpSpPr>
          <p:grpSpPr>
            <a:xfrm>
              <a:off x="84578" y="73956"/>
              <a:ext cx="858379" cy="658347"/>
              <a:chOff x="0" y="46728"/>
              <a:chExt cx="858377" cy="658345"/>
            </a:xfrm>
          </p:grpSpPr>
          <p:sp>
            <p:nvSpPr>
              <p:cNvPr id="25" name="Shape">
                <a:extLst>
                  <a:ext uri="{FF2B5EF4-FFF2-40B4-BE49-F238E27FC236}">
                    <a16:creationId xmlns:a16="http://schemas.microsoft.com/office/drawing/2014/main" id="{341C9FF2-CF3F-FA66-053C-D52409FDF4EA}"/>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26" name="02">
                <a:extLst>
                  <a:ext uri="{FF2B5EF4-FFF2-40B4-BE49-F238E27FC236}">
                    <a16:creationId xmlns:a16="http://schemas.microsoft.com/office/drawing/2014/main" id="{12F50B69-933E-7F18-2873-320321371386}"/>
                  </a:ext>
                </a:extLst>
              </p:cNvPr>
              <p:cNvSpPr txBox="1"/>
              <p:nvPr/>
            </p:nvSpPr>
            <p:spPr>
              <a:xfrm>
                <a:off x="0" y="143753"/>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t>02</a:t>
                </a:r>
              </a:p>
            </p:txBody>
          </p:sp>
        </p:grpSp>
        <p:sp>
          <p:nvSpPr>
            <p:cNvPr id="24" name="Google Shape;915;p19">
              <a:extLst>
                <a:ext uri="{FF2B5EF4-FFF2-40B4-BE49-F238E27FC236}">
                  <a16:creationId xmlns:a16="http://schemas.microsoft.com/office/drawing/2014/main" id="{4BD658E8-7578-262A-D74B-C4D09E1CDE45}"/>
                </a:ext>
              </a:extLst>
            </p:cNvPr>
            <p:cNvSpPr txBox="1"/>
            <p:nvPr/>
          </p:nvSpPr>
          <p:spPr>
            <a:xfrm>
              <a:off x="1000073" y="208066"/>
              <a:ext cx="4698372" cy="416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Suggested Application</a:t>
              </a:r>
              <a:endParaRPr sz="2800" dirty="0"/>
            </a:p>
          </p:txBody>
        </p:sp>
      </p:grpSp>
      <p:grpSp>
        <p:nvGrpSpPr>
          <p:cNvPr id="28" name="Google Shape;899;p19">
            <a:extLst>
              <a:ext uri="{FF2B5EF4-FFF2-40B4-BE49-F238E27FC236}">
                <a16:creationId xmlns:a16="http://schemas.microsoft.com/office/drawing/2014/main" id="{60B3D882-6527-AAEE-01F5-0FC3D9A5A046}"/>
              </a:ext>
            </a:extLst>
          </p:cNvPr>
          <p:cNvGrpSpPr/>
          <p:nvPr/>
        </p:nvGrpSpPr>
        <p:grpSpPr>
          <a:xfrm>
            <a:off x="6637523" y="612085"/>
            <a:ext cx="6105741" cy="1452161"/>
            <a:chOff x="-2" y="-2"/>
            <a:chExt cx="5351004" cy="751803"/>
          </a:xfrm>
        </p:grpSpPr>
        <p:sp>
          <p:nvSpPr>
            <p:cNvPr id="29" name="Google Shape;900;p19">
              <a:extLst>
                <a:ext uri="{FF2B5EF4-FFF2-40B4-BE49-F238E27FC236}">
                  <a16:creationId xmlns:a16="http://schemas.microsoft.com/office/drawing/2014/main" id="{95D76D2D-F48E-216C-DA65-DA6A6DC7FFC5}"/>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FCBD24"/>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30" name="Google Shape;901;p19">
              <a:extLst>
                <a:ext uri="{FF2B5EF4-FFF2-40B4-BE49-F238E27FC236}">
                  <a16:creationId xmlns:a16="http://schemas.microsoft.com/office/drawing/2014/main" id="{DDE573B7-E0AC-7E11-6D47-B13995FBE354}"/>
                </a:ext>
              </a:extLst>
            </p:cNvPr>
            <p:cNvGrpSpPr/>
            <p:nvPr/>
          </p:nvGrpSpPr>
          <p:grpSpPr>
            <a:xfrm>
              <a:off x="-2" y="-2"/>
              <a:ext cx="5286968" cy="751803"/>
              <a:chOff x="-1" y="-1"/>
              <a:chExt cx="5286966" cy="751801"/>
            </a:xfrm>
          </p:grpSpPr>
          <p:sp>
            <p:nvSpPr>
              <p:cNvPr id="31" name="Google Shape;902;p19">
                <a:extLst>
                  <a:ext uri="{FF2B5EF4-FFF2-40B4-BE49-F238E27FC236}">
                    <a16:creationId xmlns:a16="http://schemas.microsoft.com/office/drawing/2014/main" id="{EB3FE0D5-3B10-7067-A7BC-423CA943EF91}"/>
                  </a:ext>
                </a:extLst>
              </p:cNvPr>
              <p:cNvSpPr/>
              <p:nvPr/>
            </p:nvSpPr>
            <p:spPr>
              <a:xfrm>
                <a:off x="4707793" y="166159"/>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32" name="Google Shape;903;p19">
                <a:extLst>
                  <a:ext uri="{FF2B5EF4-FFF2-40B4-BE49-F238E27FC236}">
                    <a16:creationId xmlns:a16="http://schemas.microsoft.com/office/drawing/2014/main" id="{D07ABCD9-EC91-9495-FA74-FCA335C6DAD9}"/>
                  </a:ext>
                </a:extLst>
              </p:cNvPr>
              <p:cNvSpPr/>
              <p:nvPr/>
            </p:nvSpPr>
            <p:spPr>
              <a:xfrm>
                <a:off x="-1" y="28740"/>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E09214"/>
              </a:solidFill>
              <a:ln w="12700" cap="flat">
                <a:noFill/>
                <a:miter lim="400000"/>
              </a:ln>
              <a:effectLst/>
            </p:spPr>
            <p:txBody>
              <a:bodyPr wrap="square" lIns="45719" tIns="45719" rIns="45719" bIns="45719" numCol="1" anchor="ctr">
                <a:noAutofit/>
              </a:bodyPr>
              <a:lstStyle/>
              <a:p>
                <a:pPr>
                  <a:defRPr sz="2400"/>
                </a:pPr>
                <a:endParaRPr/>
              </a:p>
            </p:txBody>
          </p:sp>
          <p:grpSp>
            <p:nvGrpSpPr>
              <p:cNvPr id="33" name="Google Shape;904;p19">
                <a:extLst>
                  <a:ext uri="{FF2B5EF4-FFF2-40B4-BE49-F238E27FC236}">
                    <a16:creationId xmlns:a16="http://schemas.microsoft.com/office/drawing/2014/main" id="{3DE36960-04C9-3183-3A1A-7DB15D84DB9B}"/>
                  </a:ext>
                </a:extLst>
              </p:cNvPr>
              <p:cNvGrpSpPr/>
              <p:nvPr/>
            </p:nvGrpSpPr>
            <p:grpSpPr>
              <a:xfrm>
                <a:off x="78752" y="-1"/>
                <a:ext cx="802300" cy="751801"/>
                <a:chOff x="0" y="0"/>
                <a:chExt cx="802298" cy="751799"/>
              </a:xfrm>
            </p:grpSpPr>
            <p:sp>
              <p:nvSpPr>
                <p:cNvPr id="35" name="Shape">
                  <a:extLst>
                    <a:ext uri="{FF2B5EF4-FFF2-40B4-BE49-F238E27FC236}">
                      <a16:creationId xmlns:a16="http://schemas.microsoft.com/office/drawing/2014/main" id="{590D0246-5D88-7965-89F4-AE331E34AD89}"/>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FCBD24"/>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36" name="01">
                  <a:extLst>
                    <a:ext uri="{FF2B5EF4-FFF2-40B4-BE49-F238E27FC236}">
                      <a16:creationId xmlns:a16="http://schemas.microsoft.com/office/drawing/2014/main" id="{256CCDBB-741B-6247-23BF-C81963E22904}"/>
                    </a:ext>
                  </a:extLst>
                </p:cNvPr>
                <p:cNvSpPr txBox="1"/>
                <p:nvPr/>
              </p:nvSpPr>
              <p:spPr>
                <a:xfrm>
                  <a:off x="0" y="-1"/>
                  <a:ext cx="802299" cy="751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01</a:t>
                  </a:r>
                </a:p>
              </p:txBody>
            </p:sp>
          </p:grpSp>
          <p:sp>
            <p:nvSpPr>
              <p:cNvPr id="34" name="Google Shape;907;p19">
                <a:extLst>
                  <a:ext uri="{FF2B5EF4-FFF2-40B4-BE49-F238E27FC236}">
                    <a16:creationId xmlns:a16="http://schemas.microsoft.com/office/drawing/2014/main" id="{DF8FD63A-478B-68B9-012A-88482F241266}"/>
                  </a:ext>
                </a:extLst>
              </p:cNvPr>
              <p:cNvSpPr txBox="1"/>
              <p:nvPr/>
            </p:nvSpPr>
            <p:spPr>
              <a:xfrm>
                <a:off x="890348" y="169031"/>
                <a:ext cx="3764005" cy="350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dirty="0"/>
                  <a:t> </a:t>
                </a:r>
                <a:r>
                  <a:rPr sz="2800" dirty="0"/>
                  <a:t>Introduction</a:t>
                </a:r>
                <a:r>
                  <a:rPr lang="en-US" sz="2800" dirty="0"/>
                  <a:t> and Workflow</a:t>
                </a:r>
                <a:endParaRPr dirty="0"/>
              </a:p>
            </p:txBody>
          </p:sp>
        </p:grpSp>
      </p:grpSp>
      <p:pic>
        <p:nvPicPr>
          <p:cNvPr id="37" name="Graphic 64" descr="Graphic 64">
            <a:extLst>
              <a:ext uri="{FF2B5EF4-FFF2-40B4-BE49-F238E27FC236}">
                <a16:creationId xmlns:a16="http://schemas.microsoft.com/office/drawing/2014/main" id="{7B17FC36-91EA-466C-33EE-2ADEF7105BB3}"/>
              </a:ext>
            </a:extLst>
          </p:cNvPr>
          <p:cNvPicPr>
            <a:picLocks noChangeAspect="1"/>
          </p:cNvPicPr>
          <p:nvPr/>
        </p:nvPicPr>
        <p:blipFill>
          <a:blip r:embed="rId2"/>
          <a:stretch>
            <a:fillRect/>
          </a:stretch>
        </p:blipFill>
        <p:spPr>
          <a:xfrm>
            <a:off x="12115281" y="1063177"/>
            <a:ext cx="472315" cy="472315"/>
          </a:xfrm>
          <a:prstGeom prst="rect">
            <a:avLst/>
          </a:prstGeom>
          <a:ln w="12700">
            <a:miter lim="400000"/>
          </a:ln>
        </p:spPr>
      </p:pic>
      <p:sp>
        <p:nvSpPr>
          <p:cNvPr id="61" name="Flowchart: Multidocument 60">
            <a:extLst>
              <a:ext uri="{FF2B5EF4-FFF2-40B4-BE49-F238E27FC236}">
                <a16:creationId xmlns:a16="http://schemas.microsoft.com/office/drawing/2014/main" id="{FA1C2EEC-D944-A1EA-524B-F1F2437BE2E4}"/>
              </a:ext>
            </a:extLst>
          </p:cNvPr>
          <p:cNvSpPr/>
          <p:nvPr/>
        </p:nvSpPr>
        <p:spPr>
          <a:xfrm>
            <a:off x="11344518" y="2308800"/>
            <a:ext cx="440048" cy="739603"/>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Google Shape;909;p19">
            <a:extLst>
              <a:ext uri="{FF2B5EF4-FFF2-40B4-BE49-F238E27FC236}">
                <a16:creationId xmlns:a16="http://schemas.microsoft.com/office/drawing/2014/main" id="{0E775375-D825-57F1-F82C-0DD3AE791494}"/>
              </a:ext>
            </a:extLst>
          </p:cNvPr>
          <p:cNvSpPr/>
          <p:nvPr/>
        </p:nvSpPr>
        <p:spPr>
          <a:xfrm>
            <a:off x="6775307" y="4767320"/>
            <a:ext cx="5471438" cy="9372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Diagrams</a:t>
            </a:r>
          </a:p>
        </p:txBody>
      </p:sp>
      <p:sp>
        <p:nvSpPr>
          <p:cNvPr id="69" name="Google Shape;910;p19">
            <a:extLst>
              <a:ext uri="{FF2B5EF4-FFF2-40B4-BE49-F238E27FC236}">
                <a16:creationId xmlns:a16="http://schemas.microsoft.com/office/drawing/2014/main" id="{04CFBE0A-D1E4-EEC8-F000-DB14995CA4FC}"/>
              </a:ext>
            </a:extLst>
          </p:cNvPr>
          <p:cNvSpPr/>
          <p:nvPr/>
        </p:nvSpPr>
        <p:spPr>
          <a:xfrm>
            <a:off x="6104863" y="4604087"/>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04</a:t>
            </a:r>
            <a:endParaRPr dirty="0"/>
          </a:p>
        </p:txBody>
      </p:sp>
      <p:pic>
        <p:nvPicPr>
          <p:cNvPr id="70" name="Graphic 66" descr="Graphic 66">
            <a:extLst>
              <a:ext uri="{FF2B5EF4-FFF2-40B4-BE49-F238E27FC236}">
                <a16:creationId xmlns:a16="http://schemas.microsoft.com/office/drawing/2014/main" id="{D4C38B66-5955-DB19-A794-559C1FC13D7A}"/>
              </a:ext>
            </a:extLst>
          </p:cNvPr>
          <p:cNvPicPr>
            <a:picLocks noChangeAspect="1"/>
          </p:cNvPicPr>
          <p:nvPr/>
        </p:nvPicPr>
        <p:blipFill>
          <a:blip r:embed="rId3"/>
          <a:stretch>
            <a:fillRect/>
          </a:stretch>
        </p:blipFill>
        <p:spPr>
          <a:xfrm>
            <a:off x="11373461" y="4872789"/>
            <a:ext cx="605972" cy="605972"/>
          </a:xfrm>
          <a:prstGeom prst="rect">
            <a:avLst/>
          </a:prstGeom>
          <a:ln w="12700">
            <a:miter lim="400000"/>
          </a:ln>
        </p:spPr>
      </p:pic>
      <p:sp>
        <p:nvSpPr>
          <p:cNvPr id="79" name="Google Shape;909;p19">
            <a:extLst>
              <a:ext uri="{FF2B5EF4-FFF2-40B4-BE49-F238E27FC236}">
                <a16:creationId xmlns:a16="http://schemas.microsoft.com/office/drawing/2014/main" id="{E89DD169-3B3E-57DE-A8FB-A097FBC11313}"/>
              </a:ext>
            </a:extLst>
          </p:cNvPr>
          <p:cNvSpPr/>
          <p:nvPr/>
        </p:nvSpPr>
        <p:spPr>
          <a:xfrm>
            <a:off x="7315200" y="6078509"/>
            <a:ext cx="5471438" cy="9372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endParaRPr lang="en-US" sz="2400" dirty="0"/>
          </a:p>
        </p:txBody>
      </p:sp>
      <p:sp>
        <p:nvSpPr>
          <p:cNvPr id="80" name="Google Shape;910;p19">
            <a:extLst>
              <a:ext uri="{FF2B5EF4-FFF2-40B4-BE49-F238E27FC236}">
                <a16:creationId xmlns:a16="http://schemas.microsoft.com/office/drawing/2014/main" id="{A620578D-5DD7-4374-69F7-B11B664C4163}"/>
              </a:ext>
            </a:extLst>
          </p:cNvPr>
          <p:cNvSpPr/>
          <p:nvPr/>
        </p:nvSpPr>
        <p:spPr>
          <a:xfrm>
            <a:off x="6550235" y="5929777"/>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05</a:t>
            </a:r>
            <a:endParaRPr dirty="0"/>
          </a:p>
        </p:txBody>
      </p:sp>
      <p:pic>
        <p:nvPicPr>
          <p:cNvPr id="81" name="Graphic 60" descr="Graphic 60">
            <a:extLst>
              <a:ext uri="{FF2B5EF4-FFF2-40B4-BE49-F238E27FC236}">
                <a16:creationId xmlns:a16="http://schemas.microsoft.com/office/drawing/2014/main" id="{8BB12D73-D4C6-AE8F-DD48-98060782DEB5}"/>
              </a:ext>
            </a:extLst>
          </p:cNvPr>
          <p:cNvPicPr>
            <a:picLocks noChangeAspect="1"/>
          </p:cNvPicPr>
          <p:nvPr/>
        </p:nvPicPr>
        <p:blipFill>
          <a:blip r:embed="rId4"/>
          <a:stretch>
            <a:fillRect/>
          </a:stretch>
        </p:blipFill>
        <p:spPr>
          <a:xfrm>
            <a:off x="11872261" y="6226137"/>
            <a:ext cx="577780" cy="577780"/>
          </a:xfrm>
          <a:prstGeom prst="rect">
            <a:avLst/>
          </a:prstGeom>
          <a:ln w="12700">
            <a:miter lim="400000"/>
          </a:ln>
        </p:spPr>
      </p:pic>
      <p:sp>
        <p:nvSpPr>
          <p:cNvPr id="38" name="Flowchart: Delay 1">
            <a:extLst>
              <a:ext uri="{FF2B5EF4-FFF2-40B4-BE49-F238E27FC236}">
                <a16:creationId xmlns:a16="http://schemas.microsoft.com/office/drawing/2014/main" id="{155827FE-9512-5F96-1A92-22ED505A88A6}"/>
              </a:ext>
            </a:extLst>
          </p:cNvPr>
          <p:cNvSpPr/>
          <p:nvPr/>
        </p:nvSpPr>
        <p:spPr>
          <a:xfrm rot="16200000">
            <a:off x="3893721" y="6406818"/>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69E781"/>
          </a:solidFill>
          <a:ln w="12700">
            <a:solidFill>
              <a:srgbClr val="2FC948"/>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solidFill>
                <a:srgbClr val="00B0F0"/>
              </a:solidFill>
            </a:endParaRPr>
          </a:p>
        </p:txBody>
      </p:sp>
      <p:grpSp>
        <p:nvGrpSpPr>
          <p:cNvPr id="41" name="Google Shape;908;p19">
            <a:extLst>
              <a:ext uri="{FF2B5EF4-FFF2-40B4-BE49-F238E27FC236}">
                <a16:creationId xmlns:a16="http://schemas.microsoft.com/office/drawing/2014/main" id="{29BAA6C5-E41C-212B-C12D-624575043B73}"/>
              </a:ext>
            </a:extLst>
          </p:cNvPr>
          <p:cNvGrpSpPr/>
          <p:nvPr/>
        </p:nvGrpSpPr>
        <p:grpSpPr>
          <a:xfrm>
            <a:off x="6161927" y="2049556"/>
            <a:ext cx="5914063" cy="1258089"/>
            <a:chOff x="0" y="0"/>
            <a:chExt cx="5728581" cy="806181"/>
          </a:xfrm>
        </p:grpSpPr>
        <p:sp>
          <p:nvSpPr>
            <p:cNvPr id="42" name="Google Shape;909;p19">
              <a:extLst>
                <a:ext uri="{FF2B5EF4-FFF2-40B4-BE49-F238E27FC236}">
                  <a16:creationId xmlns:a16="http://schemas.microsoft.com/office/drawing/2014/main" id="{32726DE2-17E7-84A3-7F87-CAB597B06645}"/>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43" name="Google Shape;910;p19">
              <a:extLst>
                <a:ext uri="{FF2B5EF4-FFF2-40B4-BE49-F238E27FC236}">
                  <a16:creationId xmlns:a16="http://schemas.microsoft.com/office/drawing/2014/main" id="{C43CC09B-857C-B82B-B3FB-B3E45A34168B}"/>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44" name="Google Shape;911;p19">
              <a:extLst>
                <a:ext uri="{FF2B5EF4-FFF2-40B4-BE49-F238E27FC236}">
                  <a16:creationId xmlns:a16="http://schemas.microsoft.com/office/drawing/2014/main" id="{93368EA8-4C5A-FADF-EDE7-81723576C16F}"/>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45" name="Google Shape;912;p19">
              <a:extLst>
                <a:ext uri="{FF2B5EF4-FFF2-40B4-BE49-F238E27FC236}">
                  <a16:creationId xmlns:a16="http://schemas.microsoft.com/office/drawing/2014/main" id="{4E763601-6376-EA5B-7E8F-EA9F874AEB54}"/>
                </a:ext>
              </a:extLst>
            </p:cNvPr>
            <p:cNvGrpSpPr/>
            <p:nvPr/>
          </p:nvGrpSpPr>
          <p:grpSpPr>
            <a:xfrm>
              <a:off x="84578" y="73956"/>
              <a:ext cx="858379" cy="658347"/>
              <a:chOff x="0" y="46728"/>
              <a:chExt cx="858377" cy="658345"/>
            </a:xfrm>
          </p:grpSpPr>
          <p:sp>
            <p:nvSpPr>
              <p:cNvPr id="47" name="Shape">
                <a:extLst>
                  <a:ext uri="{FF2B5EF4-FFF2-40B4-BE49-F238E27FC236}">
                    <a16:creationId xmlns:a16="http://schemas.microsoft.com/office/drawing/2014/main" id="{61578477-A8D2-D81C-7B72-80313900275B}"/>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48" name="02">
                <a:extLst>
                  <a:ext uri="{FF2B5EF4-FFF2-40B4-BE49-F238E27FC236}">
                    <a16:creationId xmlns:a16="http://schemas.microsoft.com/office/drawing/2014/main" id="{D807E14E-3600-EB51-7E7A-8F4CD5AC152D}"/>
                  </a:ext>
                </a:extLst>
              </p:cNvPr>
              <p:cNvSpPr txBox="1"/>
              <p:nvPr/>
            </p:nvSpPr>
            <p:spPr>
              <a:xfrm>
                <a:off x="0" y="143753"/>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02</a:t>
                </a:r>
              </a:p>
            </p:txBody>
          </p:sp>
        </p:grpSp>
        <p:sp>
          <p:nvSpPr>
            <p:cNvPr id="46" name="Google Shape;915;p19">
              <a:extLst>
                <a:ext uri="{FF2B5EF4-FFF2-40B4-BE49-F238E27FC236}">
                  <a16:creationId xmlns:a16="http://schemas.microsoft.com/office/drawing/2014/main" id="{1269E95C-D699-F4B0-7026-5E97E9168FD5}"/>
                </a:ext>
              </a:extLst>
            </p:cNvPr>
            <p:cNvSpPr txBox="1"/>
            <p:nvPr/>
          </p:nvSpPr>
          <p:spPr>
            <a:xfrm>
              <a:off x="1000073" y="199592"/>
              <a:ext cx="4698372" cy="4338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Hardware Components</a:t>
              </a:r>
              <a:endParaRPr sz="2800" dirty="0"/>
            </a:p>
          </p:txBody>
        </p:sp>
      </p:grpSp>
      <p:sp>
        <p:nvSpPr>
          <p:cNvPr id="87" name="Google Shape;909;p19">
            <a:extLst>
              <a:ext uri="{FF2B5EF4-FFF2-40B4-BE49-F238E27FC236}">
                <a16:creationId xmlns:a16="http://schemas.microsoft.com/office/drawing/2014/main" id="{1847B9A1-8E95-C91A-E48D-BAD277ED4957}"/>
              </a:ext>
            </a:extLst>
          </p:cNvPr>
          <p:cNvSpPr/>
          <p:nvPr/>
        </p:nvSpPr>
        <p:spPr>
          <a:xfrm>
            <a:off x="7400757" y="844805"/>
            <a:ext cx="5471438" cy="9943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800" dirty="0"/>
              <a:t> </a:t>
            </a:r>
            <a:r>
              <a:rPr lang="en-US" sz="2400" dirty="0">
                <a:latin typeface="Nobile"/>
              </a:rPr>
              <a:t>Introduction</a:t>
            </a:r>
            <a:endParaRPr lang="en-US" sz="2400" dirty="0"/>
          </a:p>
        </p:txBody>
      </p:sp>
      <p:sp>
        <p:nvSpPr>
          <p:cNvPr id="89" name="Google Shape;910;p19">
            <a:extLst>
              <a:ext uri="{FF2B5EF4-FFF2-40B4-BE49-F238E27FC236}">
                <a16:creationId xmlns:a16="http://schemas.microsoft.com/office/drawing/2014/main" id="{7446C16D-519A-1E99-81B0-D72873F838DF}"/>
              </a:ext>
            </a:extLst>
          </p:cNvPr>
          <p:cNvSpPr/>
          <p:nvPr/>
        </p:nvSpPr>
        <p:spPr>
          <a:xfrm>
            <a:off x="6614747" y="653826"/>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01</a:t>
            </a:r>
            <a:endParaRPr dirty="0"/>
          </a:p>
        </p:txBody>
      </p:sp>
      <p:pic>
        <p:nvPicPr>
          <p:cNvPr id="90" name="Graphic 64" descr="Graphic 64">
            <a:extLst>
              <a:ext uri="{FF2B5EF4-FFF2-40B4-BE49-F238E27FC236}">
                <a16:creationId xmlns:a16="http://schemas.microsoft.com/office/drawing/2014/main" id="{A25C015D-86D5-5CD4-329C-B1E1D1BAB008}"/>
              </a:ext>
            </a:extLst>
          </p:cNvPr>
          <p:cNvPicPr>
            <a:picLocks noChangeAspect="1"/>
          </p:cNvPicPr>
          <p:nvPr/>
        </p:nvPicPr>
        <p:blipFill>
          <a:blip r:embed="rId2"/>
          <a:stretch>
            <a:fillRect/>
          </a:stretch>
        </p:blipFill>
        <p:spPr>
          <a:xfrm>
            <a:off x="12169558" y="1128413"/>
            <a:ext cx="472315" cy="472315"/>
          </a:xfrm>
          <a:prstGeom prst="rect">
            <a:avLst/>
          </a:prstGeom>
          <a:ln w="12700">
            <a:miter lim="400000"/>
          </a:ln>
        </p:spPr>
      </p:pic>
      <p:sp>
        <p:nvSpPr>
          <p:cNvPr id="91" name="Flowchart: Multidocument 90">
            <a:extLst>
              <a:ext uri="{FF2B5EF4-FFF2-40B4-BE49-F238E27FC236}">
                <a16:creationId xmlns:a16="http://schemas.microsoft.com/office/drawing/2014/main" id="{22AB6D22-D4C7-3713-767D-420D6637932F}"/>
              </a:ext>
            </a:extLst>
          </p:cNvPr>
          <p:cNvSpPr/>
          <p:nvPr/>
        </p:nvSpPr>
        <p:spPr>
          <a:xfrm>
            <a:off x="11482924" y="2355696"/>
            <a:ext cx="440048" cy="631734"/>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oogle Shape;891;p19">
            <a:extLst>
              <a:ext uri="{FF2B5EF4-FFF2-40B4-BE49-F238E27FC236}">
                <a16:creationId xmlns:a16="http://schemas.microsoft.com/office/drawing/2014/main" id="{CB95B22A-5E3A-624A-A25D-2EBCFFFB6268}"/>
              </a:ext>
            </a:extLst>
          </p:cNvPr>
          <p:cNvGrpSpPr/>
          <p:nvPr/>
        </p:nvGrpSpPr>
        <p:grpSpPr>
          <a:xfrm>
            <a:off x="6637427" y="3171045"/>
            <a:ext cx="5974232" cy="1391631"/>
            <a:chOff x="-1" y="-114409"/>
            <a:chExt cx="5564936" cy="875854"/>
          </a:xfrm>
        </p:grpSpPr>
        <p:sp>
          <p:nvSpPr>
            <p:cNvPr id="51" name="Google Shape;892;p19">
              <a:extLst>
                <a:ext uri="{FF2B5EF4-FFF2-40B4-BE49-F238E27FC236}">
                  <a16:creationId xmlns:a16="http://schemas.microsoft.com/office/drawing/2014/main" id="{811D0586-6DB1-AB98-1849-DDEF6E210E0D}"/>
                </a:ext>
              </a:extLst>
            </p:cNvPr>
            <p:cNvSpPr/>
            <p:nvPr/>
          </p:nvSpPr>
          <p:spPr>
            <a:xfrm>
              <a:off x="576265" y="96216"/>
              <a:ext cx="4988670" cy="560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29"/>
                    <a:pt x="20888" y="0"/>
                    <a:pt x="20009" y="0"/>
                  </a:cubicBezTo>
                  <a:close/>
                </a:path>
              </a:pathLst>
            </a:custGeom>
            <a:solidFill>
              <a:srgbClr val="5EB2FC"/>
            </a:solidFill>
            <a:ln w="12700" cap="flat">
              <a:noFill/>
              <a:miter lim="400000"/>
            </a:ln>
            <a:effectLst/>
          </p:spPr>
          <p:txBody>
            <a:bodyPr wrap="square" lIns="45719" tIns="45719" rIns="45719" bIns="45719" numCol="1" anchor="ctr">
              <a:noAutofit/>
            </a:bodyPr>
            <a:lstStyle/>
            <a:p>
              <a:pPr>
                <a:defRPr sz="2400"/>
              </a:pPr>
              <a:endParaRPr/>
            </a:p>
          </p:txBody>
        </p:sp>
        <p:sp>
          <p:nvSpPr>
            <p:cNvPr id="57" name="Google Shape;893;p19">
              <a:extLst>
                <a:ext uri="{FF2B5EF4-FFF2-40B4-BE49-F238E27FC236}">
                  <a16:creationId xmlns:a16="http://schemas.microsoft.com/office/drawing/2014/main" id="{9FE310B0-6E91-E848-A2D0-1B3EE6956B14}"/>
                </a:ext>
              </a:extLst>
            </p:cNvPr>
            <p:cNvSpPr/>
            <p:nvPr/>
          </p:nvSpPr>
          <p:spPr>
            <a:xfrm>
              <a:off x="4896010" y="150887"/>
              <a:ext cx="602327" cy="45940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28" y="0"/>
                    <a:pt x="0" y="4840"/>
                    <a:pt x="0" y="10806"/>
                  </a:cubicBezTo>
                  <a:cubicBezTo>
                    <a:pt x="0" y="16773"/>
                    <a:pt x="4828" y="21600"/>
                    <a:pt x="10794" y="21600"/>
                  </a:cubicBezTo>
                  <a:cubicBezTo>
                    <a:pt x="16773" y="21600"/>
                    <a:pt x="21600" y="16773"/>
                    <a:pt x="21600" y="10806"/>
                  </a:cubicBezTo>
                  <a:cubicBezTo>
                    <a:pt x="21600" y="4840"/>
                    <a:pt x="16773" y="0"/>
                    <a:pt x="10794"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58" name="Google Shape;894;p19">
              <a:extLst>
                <a:ext uri="{FF2B5EF4-FFF2-40B4-BE49-F238E27FC236}">
                  <a16:creationId xmlns:a16="http://schemas.microsoft.com/office/drawing/2014/main" id="{ABBFDEF3-BDB1-966C-E34E-1FFF7A2D49A1}"/>
                </a:ext>
              </a:extLst>
            </p:cNvPr>
            <p:cNvSpPr/>
            <p:nvPr/>
          </p:nvSpPr>
          <p:spPr>
            <a:xfrm>
              <a:off x="-1" y="0"/>
              <a:ext cx="998081" cy="761445"/>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2"/>
                    <a:pt x="8231" y="965"/>
                  </a:cubicBezTo>
                  <a:lnTo>
                    <a:pt x="931" y="8479"/>
                  </a:lnTo>
                  <a:cubicBezTo>
                    <a:pt x="-311" y="9758"/>
                    <a:pt x="-311" y="11842"/>
                    <a:pt x="931" y="13129"/>
                  </a:cubicBezTo>
                  <a:lnTo>
                    <a:pt x="8231" y="20635"/>
                  </a:lnTo>
                  <a:cubicBezTo>
                    <a:pt x="8852" y="21278"/>
                    <a:pt x="9669" y="21600"/>
                    <a:pt x="10486" y="21600"/>
                  </a:cubicBezTo>
                  <a:cubicBezTo>
                    <a:pt x="11304" y="21600"/>
                    <a:pt x="12122" y="21278"/>
                    <a:pt x="12747" y="20635"/>
                  </a:cubicBezTo>
                  <a:lnTo>
                    <a:pt x="20039" y="13129"/>
                  </a:lnTo>
                  <a:cubicBezTo>
                    <a:pt x="21289" y="11842"/>
                    <a:pt x="21289" y="9758"/>
                    <a:pt x="20039" y="8479"/>
                  </a:cubicBezTo>
                  <a:lnTo>
                    <a:pt x="12747" y="965"/>
                  </a:lnTo>
                  <a:cubicBezTo>
                    <a:pt x="12122" y="322"/>
                    <a:pt x="11304" y="0"/>
                    <a:pt x="10486" y="0"/>
                  </a:cubicBezTo>
                  <a:close/>
                </a:path>
              </a:pathLst>
            </a:custGeom>
            <a:solidFill>
              <a:srgbClr val="4685BC"/>
            </a:solidFill>
            <a:ln w="12700" cap="flat">
              <a:noFill/>
              <a:miter lim="400000"/>
            </a:ln>
            <a:effectLst/>
          </p:spPr>
          <p:txBody>
            <a:bodyPr wrap="square" lIns="45719" tIns="45719" rIns="45719" bIns="45719" numCol="1" anchor="ctr">
              <a:noAutofit/>
            </a:bodyPr>
            <a:lstStyle/>
            <a:p>
              <a:pPr>
                <a:defRPr sz="2400"/>
              </a:pPr>
              <a:endParaRPr/>
            </a:p>
          </p:txBody>
        </p:sp>
        <p:grpSp>
          <p:nvGrpSpPr>
            <p:cNvPr id="59" name="Google Shape;895;p19">
              <a:extLst>
                <a:ext uri="{FF2B5EF4-FFF2-40B4-BE49-F238E27FC236}">
                  <a16:creationId xmlns:a16="http://schemas.microsoft.com/office/drawing/2014/main" id="{D0547FEA-5CC5-BED5-31EA-8FD72BA7DA15}"/>
                </a:ext>
              </a:extLst>
            </p:cNvPr>
            <p:cNvGrpSpPr/>
            <p:nvPr/>
          </p:nvGrpSpPr>
          <p:grpSpPr>
            <a:xfrm>
              <a:off x="81900" y="4825"/>
              <a:ext cx="834376" cy="751801"/>
              <a:chOff x="0" y="0"/>
              <a:chExt cx="834375" cy="751799"/>
            </a:xfrm>
          </p:grpSpPr>
          <p:sp>
            <p:nvSpPr>
              <p:cNvPr id="82" name="Shape">
                <a:extLst>
                  <a:ext uri="{FF2B5EF4-FFF2-40B4-BE49-F238E27FC236}">
                    <a16:creationId xmlns:a16="http://schemas.microsoft.com/office/drawing/2014/main" id="{82741DB3-EA47-B4DE-5C75-94A93CE725CB}"/>
                  </a:ext>
                </a:extLst>
              </p:cNvPr>
              <p:cNvSpPr/>
              <p:nvPr/>
            </p:nvSpPr>
            <p:spPr>
              <a:xfrm>
                <a:off x="9667" y="65150"/>
                <a:ext cx="815042" cy="621501"/>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4"/>
                      <a:pt x="8741" y="762"/>
                    </a:cubicBezTo>
                    <a:lnTo>
                      <a:pt x="751" y="8953"/>
                    </a:lnTo>
                    <a:cubicBezTo>
                      <a:pt x="-250" y="9978"/>
                      <a:pt x="-250" y="11631"/>
                      <a:pt x="751" y="12647"/>
                    </a:cubicBezTo>
                    <a:lnTo>
                      <a:pt x="8741" y="20838"/>
                    </a:lnTo>
                    <a:cubicBezTo>
                      <a:pt x="9242" y="21346"/>
                      <a:pt x="9896" y="21600"/>
                      <a:pt x="10549" y="21600"/>
                    </a:cubicBezTo>
                    <a:cubicBezTo>
                      <a:pt x="11202" y="21600"/>
                      <a:pt x="11853" y="21346"/>
                      <a:pt x="12349" y="20838"/>
                    </a:cubicBezTo>
                    <a:lnTo>
                      <a:pt x="20349" y="12647"/>
                    </a:lnTo>
                    <a:cubicBezTo>
                      <a:pt x="21350" y="11631"/>
                      <a:pt x="21350" y="9978"/>
                      <a:pt x="20349" y="8953"/>
                    </a:cubicBezTo>
                    <a:lnTo>
                      <a:pt x="12349" y="762"/>
                    </a:lnTo>
                    <a:cubicBezTo>
                      <a:pt x="11853" y="254"/>
                      <a:pt x="11202" y="0"/>
                      <a:pt x="10549" y="0"/>
                    </a:cubicBezTo>
                    <a:close/>
                  </a:path>
                </a:pathLst>
              </a:custGeom>
              <a:solidFill>
                <a:srgbClr val="5EB2F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83" name="03">
                <a:extLst>
                  <a:ext uri="{FF2B5EF4-FFF2-40B4-BE49-F238E27FC236}">
                    <a16:creationId xmlns:a16="http://schemas.microsoft.com/office/drawing/2014/main" id="{6B08CA9A-5979-986C-A591-69AF789FB6DC}"/>
                  </a:ext>
                </a:extLst>
              </p:cNvPr>
              <p:cNvSpPr txBox="1"/>
              <p:nvPr/>
            </p:nvSpPr>
            <p:spPr>
              <a:xfrm>
                <a:off x="0" y="-1"/>
                <a:ext cx="834376" cy="75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03</a:t>
                </a:r>
              </a:p>
            </p:txBody>
          </p:sp>
        </p:grpSp>
        <p:sp>
          <p:nvSpPr>
            <p:cNvPr id="63" name="Google Shape;898;p19">
              <a:extLst>
                <a:ext uri="{FF2B5EF4-FFF2-40B4-BE49-F238E27FC236}">
                  <a16:creationId xmlns:a16="http://schemas.microsoft.com/office/drawing/2014/main" id="{0043365F-4630-5C57-75E0-800B370629FB}"/>
                </a:ext>
              </a:extLst>
            </p:cNvPr>
            <p:cNvSpPr txBox="1"/>
            <p:nvPr/>
          </p:nvSpPr>
          <p:spPr>
            <a:xfrm>
              <a:off x="893319" y="-114409"/>
              <a:ext cx="3795507" cy="6585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pPr algn="ctr"/>
              <a:endParaRPr lang="en-US" sz="2800" dirty="0"/>
            </a:p>
            <a:p>
              <a:pPr algn="ctr"/>
              <a:r>
                <a:rPr lang="en-US" sz="2400" dirty="0"/>
                <a:t>Mobile Application</a:t>
              </a:r>
              <a:endParaRPr sz="2400" dirty="0"/>
            </a:p>
          </p:txBody>
        </p:sp>
      </p:grpSp>
      <p:sp>
        <p:nvSpPr>
          <p:cNvPr id="84" name="Action Button: Go Home 83">
            <a:hlinkClick r:id="" action="ppaction://hlinkshowjump?jump=firstslide" highlightClick="1"/>
            <a:extLst>
              <a:ext uri="{FF2B5EF4-FFF2-40B4-BE49-F238E27FC236}">
                <a16:creationId xmlns:a16="http://schemas.microsoft.com/office/drawing/2014/main" id="{6DC590C4-241E-9D53-214B-BAD01E2F6FA4}"/>
              </a:ext>
            </a:extLst>
          </p:cNvPr>
          <p:cNvSpPr/>
          <p:nvPr/>
        </p:nvSpPr>
        <p:spPr>
          <a:xfrm>
            <a:off x="12028298" y="3671452"/>
            <a:ext cx="377417" cy="443348"/>
          </a:xfrm>
          <a:prstGeom prst="actionButtonHom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oogle Shape;908;p19">
            <a:extLst>
              <a:ext uri="{FF2B5EF4-FFF2-40B4-BE49-F238E27FC236}">
                <a16:creationId xmlns:a16="http://schemas.microsoft.com/office/drawing/2014/main" id="{116778D2-BBFA-33F4-F522-E835F9BD9A4B}"/>
              </a:ext>
            </a:extLst>
          </p:cNvPr>
          <p:cNvGrpSpPr/>
          <p:nvPr/>
        </p:nvGrpSpPr>
        <p:grpSpPr>
          <a:xfrm>
            <a:off x="6160159" y="2046363"/>
            <a:ext cx="5948801" cy="1296732"/>
            <a:chOff x="3065810" y="-884667"/>
            <a:chExt cx="5556578" cy="763564"/>
          </a:xfrm>
        </p:grpSpPr>
        <p:sp>
          <p:nvSpPr>
            <p:cNvPr id="86" name="Google Shape;909;p19">
              <a:extLst>
                <a:ext uri="{FF2B5EF4-FFF2-40B4-BE49-F238E27FC236}">
                  <a16:creationId xmlns:a16="http://schemas.microsoft.com/office/drawing/2014/main" id="{B7EFEF7B-C90E-D781-CEA6-89E7639FB7F9}"/>
                </a:ext>
              </a:extLst>
            </p:cNvPr>
            <p:cNvSpPr/>
            <p:nvPr/>
          </p:nvSpPr>
          <p:spPr>
            <a:xfrm>
              <a:off x="3487950" y="-814207"/>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Hardware Components</a:t>
              </a:r>
            </a:p>
          </p:txBody>
        </p:sp>
        <p:sp>
          <p:nvSpPr>
            <p:cNvPr id="88" name="Google Shape;910;p19">
              <a:extLst>
                <a:ext uri="{FF2B5EF4-FFF2-40B4-BE49-F238E27FC236}">
                  <a16:creationId xmlns:a16="http://schemas.microsoft.com/office/drawing/2014/main" id="{605156B9-FCA1-55A7-5DF2-9DDBFA40F70C}"/>
                </a:ext>
              </a:extLst>
            </p:cNvPr>
            <p:cNvSpPr/>
            <p:nvPr/>
          </p:nvSpPr>
          <p:spPr>
            <a:xfrm>
              <a:off x="3065810" y="-884667"/>
              <a:ext cx="1027528" cy="763564"/>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02</a:t>
              </a:r>
              <a:endParaRPr dirty="0"/>
            </a:p>
          </p:txBody>
        </p:sp>
      </p:grpSp>
      <p:sp>
        <p:nvSpPr>
          <p:cNvPr id="92" name="Flowchart: Multidocument 91">
            <a:extLst>
              <a:ext uri="{FF2B5EF4-FFF2-40B4-BE49-F238E27FC236}">
                <a16:creationId xmlns:a16="http://schemas.microsoft.com/office/drawing/2014/main" id="{D4E8B5AB-B80B-C6CA-4ED9-7585BD2861F3}"/>
              </a:ext>
            </a:extLst>
          </p:cNvPr>
          <p:cNvSpPr/>
          <p:nvPr/>
        </p:nvSpPr>
        <p:spPr>
          <a:xfrm>
            <a:off x="11432636" y="2389598"/>
            <a:ext cx="368793" cy="648680"/>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3">
            <a:extLst>
              <a:ext uri="{FF2B5EF4-FFF2-40B4-BE49-F238E27FC236}">
                <a16:creationId xmlns:a16="http://schemas.microsoft.com/office/drawing/2014/main" id="{D835566F-0C9D-5275-E5FB-7154B7102E9D}"/>
              </a:ext>
            </a:extLst>
          </p:cNvPr>
          <p:cNvSpPr/>
          <p:nvPr/>
        </p:nvSpPr>
        <p:spPr>
          <a:xfrm rot="10800000">
            <a:off x="13215956" y="3173434"/>
            <a:ext cx="1258969" cy="1870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56CABC"/>
          </a:solidFill>
          <a:ln w="12700">
            <a:solidFill>
              <a:srgbClr val="3EB6B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p>
        </p:txBody>
      </p:sp>
      <p:grpSp>
        <p:nvGrpSpPr>
          <p:cNvPr id="11" name="Google Shape;908;p19">
            <a:extLst>
              <a:ext uri="{FF2B5EF4-FFF2-40B4-BE49-F238E27FC236}">
                <a16:creationId xmlns:a16="http://schemas.microsoft.com/office/drawing/2014/main" id="{D2C7D668-2595-9439-0D25-B1CEC0944912}"/>
              </a:ext>
            </a:extLst>
          </p:cNvPr>
          <p:cNvGrpSpPr/>
          <p:nvPr/>
        </p:nvGrpSpPr>
        <p:grpSpPr>
          <a:xfrm>
            <a:off x="6584362" y="3343485"/>
            <a:ext cx="6287833" cy="1214418"/>
            <a:chOff x="2241442" y="-1402892"/>
            <a:chExt cx="5664363" cy="1097730"/>
          </a:xfrm>
        </p:grpSpPr>
        <p:sp>
          <p:nvSpPr>
            <p:cNvPr id="12" name="Google Shape;909;p19">
              <a:extLst>
                <a:ext uri="{FF2B5EF4-FFF2-40B4-BE49-F238E27FC236}">
                  <a16:creationId xmlns:a16="http://schemas.microsoft.com/office/drawing/2014/main" id="{81D828E0-8BB0-7AB1-BA9D-7729BFF53DDC}"/>
                </a:ext>
              </a:extLst>
            </p:cNvPr>
            <p:cNvSpPr/>
            <p:nvPr/>
          </p:nvSpPr>
          <p:spPr>
            <a:xfrm>
              <a:off x="2976887" y="-1263440"/>
              <a:ext cx="4928918" cy="8471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Mobile Application </a:t>
              </a:r>
            </a:p>
          </p:txBody>
        </p:sp>
        <p:sp>
          <p:nvSpPr>
            <p:cNvPr id="13" name="Google Shape;910;p19">
              <a:extLst>
                <a:ext uri="{FF2B5EF4-FFF2-40B4-BE49-F238E27FC236}">
                  <a16:creationId xmlns:a16="http://schemas.microsoft.com/office/drawing/2014/main" id="{2F30E866-70A5-19B9-FCA1-8AC296AE84A9}"/>
                </a:ext>
              </a:extLst>
            </p:cNvPr>
            <p:cNvSpPr/>
            <p:nvPr/>
          </p:nvSpPr>
          <p:spPr>
            <a:xfrm>
              <a:off x="2241442" y="-1402892"/>
              <a:ext cx="1027528" cy="1097730"/>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03</a:t>
              </a:r>
              <a:endParaRPr dirty="0"/>
            </a:p>
          </p:txBody>
        </p:sp>
      </p:grpSp>
      <p:sp>
        <p:nvSpPr>
          <p:cNvPr id="14" name="Flowchart: Delay 1">
            <a:extLst>
              <a:ext uri="{FF2B5EF4-FFF2-40B4-BE49-F238E27FC236}">
                <a16:creationId xmlns:a16="http://schemas.microsoft.com/office/drawing/2014/main" id="{2D51BFC2-3538-62AD-D533-4CD2C0AA123A}"/>
              </a:ext>
            </a:extLst>
          </p:cNvPr>
          <p:cNvSpPr/>
          <p:nvPr/>
        </p:nvSpPr>
        <p:spPr>
          <a:xfrm rot="16200000">
            <a:off x="3886270" y="6406818"/>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56CABC"/>
          </a:solidFill>
          <a:ln w="12700">
            <a:solidFill>
              <a:srgbClr val="3EB6B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solidFill>
                <a:srgbClr val="FFC000"/>
              </a:solidFill>
            </a:endParaRPr>
          </a:p>
        </p:txBody>
      </p:sp>
      <p:grpSp>
        <p:nvGrpSpPr>
          <p:cNvPr id="15" name="Google Shape;899;p19">
            <a:extLst>
              <a:ext uri="{FF2B5EF4-FFF2-40B4-BE49-F238E27FC236}">
                <a16:creationId xmlns:a16="http://schemas.microsoft.com/office/drawing/2014/main" id="{D30727CA-71DB-E783-3DCC-8240D55CA9FE}"/>
              </a:ext>
            </a:extLst>
          </p:cNvPr>
          <p:cNvGrpSpPr/>
          <p:nvPr/>
        </p:nvGrpSpPr>
        <p:grpSpPr>
          <a:xfrm>
            <a:off x="6104025" y="4588771"/>
            <a:ext cx="6201885" cy="1341003"/>
            <a:chOff x="45" y="28772"/>
            <a:chExt cx="5350957" cy="694255"/>
          </a:xfrm>
        </p:grpSpPr>
        <p:sp>
          <p:nvSpPr>
            <p:cNvPr id="16" name="Google Shape;900;p19">
              <a:extLst>
                <a:ext uri="{FF2B5EF4-FFF2-40B4-BE49-F238E27FC236}">
                  <a16:creationId xmlns:a16="http://schemas.microsoft.com/office/drawing/2014/main" id="{6834E443-1811-CABA-FA60-23F3FC68805F}"/>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56CABC"/>
            </a:solidFill>
            <a:ln w="12700" cap="flat">
              <a:noFill/>
              <a:miter lim="400000"/>
            </a:ln>
            <a:effectLst/>
          </p:spPr>
          <p:txBody>
            <a:bodyPr wrap="square" lIns="45719" tIns="45719" rIns="45719" bIns="45719" numCol="1" anchor="ctr">
              <a:noAutofit/>
            </a:bodyPr>
            <a:lstStyle/>
            <a:p>
              <a:pPr>
                <a:defRPr sz="2400"/>
              </a:pPr>
              <a:endParaRPr/>
            </a:p>
          </p:txBody>
        </p:sp>
        <p:grpSp>
          <p:nvGrpSpPr>
            <p:cNvPr id="17" name="Google Shape;901;p19">
              <a:extLst>
                <a:ext uri="{FF2B5EF4-FFF2-40B4-BE49-F238E27FC236}">
                  <a16:creationId xmlns:a16="http://schemas.microsoft.com/office/drawing/2014/main" id="{837FE0DD-C99D-FF32-553B-CC39A9ED5F30}"/>
                </a:ext>
              </a:extLst>
            </p:cNvPr>
            <p:cNvGrpSpPr/>
            <p:nvPr/>
          </p:nvGrpSpPr>
          <p:grpSpPr>
            <a:xfrm>
              <a:off x="45" y="28772"/>
              <a:ext cx="5271093" cy="694255"/>
              <a:chOff x="46" y="28773"/>
              <a:chExt cx="5271091" cy="694253"/>
            </a:xfrm>
          </p:grpSpPr>
          <p:sp>
            <p:nvSpPr>
              <p:cNvPr id="18" name="Google Shape;902;p19">
                <a:extLst>
                  <a:ext uri="{FF2B5EF4-FFF2-40B4-BE49-F238E27FC236}">
                    <a16:creationId xmlns:a16="http://schemas.microsoft.com/office/drawing/2014/main" id="{10CB5EE7-A3E4-5166-6E16-913EA70151B3}"/>
                  </a:ext>
                </a:extLst>
              </p:cNvPr>
              <p:cNvSpPr/>
              <p:nvPr/>
            </p:nvSpPr>
            <p:spPr>
              <a:xfrm>
                <a:off x="4691965" y="176292"/>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dirty="0"/>
              </a:p>
            </p:txBody>
          </p:sp>
          <p:sp>
            <p:nvSpPr>
              <p:cNvPr id="27" name="Google Shape;903;p19">
                <a:extLst>
                  <a:ext uri="{FF2B5EF4-FFF2-40B4-BE49-F238E27FC236}">
                    <a16:creationId xmlns:a16="http://schemas.microsoft.com/office/drawing/2014/main" id="{09E7486F-4623-D401-4EC5-1E790B985C14}"/>
                  </a:ext>
                </a:extLst>
              </p:cNvPr>
              <p:cNvSpPr/>
              <p:nvPr/>
            </p:nvSpPr>
            <p:spPr>
              <a:xfrm>
                <a:off x="46" y="28773"/>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3EB6B0"/>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40" name="Google Shape;904;p19">
                <a:extLst>
                  <a:ext uri="{FF2B5EF4-FFF2-40B4-BE49-F238E27FC236}">
                    <a16:creationId xmlns:a16="http://schemas.microsoft.com/office/drawing/2014/main" id="{A3928410-E4E8-F0AC-55F3-D4A177FBA8A0}"/>
                  </a:ext>
                </a:extLst>
              </p:cNvPr>
              <p:cNvGrpSpPr/>
              <p:nvPr/>
            </p:nvGrpSpPr>
            <p:grpSpPr>
              <a:xfrm>
                <a:off x="59399" y="92428"/>
                <a:ext cx="812359" cy="566944"/>
                <a:chOff x="-19353" y="92429"/>
                <a:chExt cx="812357" cy="566942"/>
              </a:xfrm>
            </p:grpSpPr>
            <p:sp>
              <p:nvSpPr>
                <p:cNvPr id="53" name="Shape">
                  <a:extLst>
                    <a:ext uri="{FF2B5EF4-FFF2-40B4-BE49-F238E27FC236}">
                      <a16:creationId xmlns:a16="http://schemas.microsoft.com/office/drawing/2014/main" id="{ABCE3EAC-543F-BD28-A2C5-BA68231FEBDA}"/>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56CAB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54" name="01">
                  <a:extLst>
                    <a:ext uri="{FF2B5EF4-FFF2-40B4-BE49-F238E27FC236}">
                      <a16:creationId xmlns:a16="http://schemas.microsoft.com/office/drawing/2014/main" id="{7531589B-AFA2-7A88-B849-711A0ED09881}"/>
                    </a:ext>
                  </a:extLst>
                </p:cNvPr>
                <p:cNvSpPr txBox="1"/>
                <p:nvPr/>
              </p:nvSpPr>
              <p:spPr>
                <a:xfrm>
                  <a:off x="-19353" y="169122"/>
                  <a:ext cx="802299" cy="390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lang="en-US" dirty="0"/>
                    <a:t>04</a:t>
                  </a:r>
                  <a:endParaRPr dirty="0"/>
                </a:p>
              </p:txBody>
            </p:sp>
          </p:grpSp>
          <p:sp>
            <p:nvSpPr>
              <p:cNvPr id="52" name="Google Shape;907;p19">
                <a:extLst>
                  <a:ext uri="{FF2B5EF4-FFF2-40B4-BE49-F238E27FC236}">
                    <a16:creationId xmlns:a16="http://schemas.microsoft.com/office/drawing/2014/main" id="{8247C0C2-55DA-281F-3BA6-44BA7DF809AE}"/>
                  </a:ext>
                </a:extLst>
              </p:cNvPr>
              <p:cNvSpPr txBox="1"/>
              <p:nvPr/>
            </p:nvSpPr>
            <p:spPr>
              <a:xfrm>
                <a:off x="1206469" y="186578"/>
                <a:ext cx="3836036" cy="350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b="1" dirty="0"/>
                  <a:t> AI Implementation</a:t>
                </a:r>
              </a:p>
            </p:txBody>
          </p:sp>
        </p:grpSp>
      </p:grpSp>
      <p:sp>
        <p:nvSpPr>
          <p:cNvPr id="56" name="Action Button: Go Home 55">
            <a:hlinkClick r:id="" action="ppaction://hlinkshowjump?jump=firstslide" highlightClick="1"/>
            <a:extLst>
              <a:ext uri="{FF2B5EF4-FFF2-40B4-BE49-F238E27FC236}">
                <a16:creationId xmlns:a16="http://schemas.microsoft.com/office/drawing/2014/main" id="{772C0A12-6435-2358-B56A-B07A41C44726}"/>
              </a:ext>
            </a:extLst>
          </p:cNvPr>
          <p:cNvSpPr/>
          <p:nvPr/>
        </p:nvSpPr>
        <p:spPr>
          <a:xfrm>
            <a:off x="12158566" y="3760017"/>
            <a:ext cx="377417" cy="443348"/>
          </a:xfrm>
          <a:prstGeom prst="actionButtonHom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miley Face 7">
            <a:extLst>
              <a:ext uri="{FF2B5EF4-FFF2-40B4-BE49-F238E27FC236}">
                <a16:creationId xmlns:a16="http://schemas.microsoft.com/office/drawing/2014/main" id="{3E0512C7-DAA8-3300-EE74-8A176C316333}"/>
              </a:ext>
            </a:extLst>
          </p:cNvPr>
          <p:cNvSpPr/>
          <p:nvPr/>
        </p:nvSpPr>
        <p:spPr>
          <a:xfrm>
            <a:off x="11621266" y="5008680"/>
            <a:ext cx="501990" cy="521234"/>
          </a:xfrm>
          <a:prstGeom prst="smileyFace">
            <a:avLst>
              <a:gd name="adj" fmla="val 4653"/>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9" name="Google Shape;915;p19">
            <a:extLst>
              <a:ext uri="{FF2B5EF4-FFF2-40B4-BE49-F238E27FC236}">
                <a16:creationId xmlns:a16="http://schemas.microsoft.com/office/drawing/2014/main" id="{D3D38F6E-A853-CA30-BF0B-5EFA51AA57AF}"/>
              </a:ext>
            </a:extLst>
          </p:cNvPr>
          <p:cNvSpPr txBox="1"/>
          <p:nvPr/>
        </p:nvSpPr>
        <p:spPr>
          <a:xfrm>
            <a:off x="7927574" y="6208597"/>
            <a:ext cx="3915104" cy="6770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 </a:t>
            </a:r>
            <a:r>
              <a:rPr lang="en-US" sz="2400" dirty="0"/>
              <a:t>Future Work</a:t>
            </a:r>
            <a:r>
              <a:rPr lang="ar-EG" sz="2400" dirty="0"/>
              <a:t> </a:t>
            </a:r>
            <a:r>
              <a:rPr lang="en-US" sz="2800" dirty="0"/>
              <a:t>&amp; </a:t>
            </a:r>
            <a:r>
              <a:rPr lang="en-US" sz="2400" dirty="0"/>
              <a:t>Conclusion</a:t>
            </a:r>
            <a:endParaRPr sz="2800" dirty="0"/>
          </a:p>
        </p:txBody>
      </p:sp>
    </p:spTree>
    <p:extLst>
      <p:ext uri="{BB962C8B-B14F-4D97-AF65-F5344CB8AC3E}">
        <p14:creationId xmlns:p14="http://schemas.microsoft.com/office/powerpoint/2010/main" val="323121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pic>
        <p:nvPicPr>
          <p:cNvPr id="1026" name="Picture 2" descr="Generated image">
            <a:extLst>
              <a:ext uri="{FF2B5EF4-FFF2-40B4-BE49-F238E27FC236}">
                <a16:creationId xmlns:a16="http://schemas.microsoft.com/office/drawing/2014/main" id="{029296B0-31BD-8044-DC92-F26F00279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512"/>
            <a:ext cx="14630400" cy="811808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797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pic>
        <p:nvPicPr>
          <p:cNvPr id="10" name="Picture 9" descr="A diagram of a person and person&#10;&#10;Description automatically generated">
            <a:extLst>
              <a:ext uri="{FF2B5EF4-FFF2-40B4-BE49-F238E27FC236}">
                <a16:creationId xmlns:a16="http://schemas.microsoft.com/office/drawing/2014/main" id="{4F2AD584-BDD6-2137-3F40-03BF5EFCB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756" y="1722269"/>
            <a:ext cx="9041644" cy="6000750"/>
          </a:xfrm>
          <a:prstGeom prst="rect">
            <a:avLst/>
          </a:prstGeom>
        </p:spPr>
      </p:pic>
      <p:pic>
        <p:nvPicPr>
          <p:cNvPr id="28" name="Picture 27">
            <a:extLst>
              <a:ext uri="{FF2B5EF4-FFF2-40B4-BE49-F238E27FC236}">
                <a16:creationId xmlns:a16="http://schemas.microsoft.com/office/drawing/2014/main" id="{36154C76-134D-18A3-0DAD-125882CC3EDC}"/>
              </a:ext>
            </a:extLst>
          </p:cNvPr>
          <p:cNvPicPr>
            <a:picLocks noChangeAspect="1"/>
          </p:cNvPicPr>
          <p:nvPr/>
        </p:nvPicPr>
        <p:blipFill>
          <a:blip r:embed="rId3"/>
          <a:stretch>
            <a:fillRect/>
          </a:stretch>
        </p:blipFill>
        <p:spPr>
          <a:xfrm>
            <a:off x="6631924" y="1998038"/>
            <a:ext cx="7820056" cy="6162916"/>
          </a:xfrm>
          <a:prstGeom prst="rect">
            <a:avLst/>
          </a:prstGeom>
        </p:spPr>
      </p:pic>
      <p:pic>
        <p:nvPicPr>
          <p:cNvPr id="30" name="Picture 29" descr="A graph showing a number of stroke&#10;&#10;Description automatically generated">
            <a:extLst>
              <a:ext uri="{FF2B5EF4-FFF2-40B4-BE49-F238E27FC236}">
                <a16:creationId xmlns:a16="http://schemas.microsoft.com/office/drawing/2014/main" id="{E90949F3-FA76-B5E5-B658-1254007118D1}"/>
              </a:ext>
            </a:extLst>
          </p:cNvPr>
          <p:cNvPicPr>
            <a:picLocks noChangeAspect="1"/>
          </p:cNvPicPr>
          <p:nvPr/>
        </p:nvPicPr>
        <p:blipFill>
          <a:blip r:embed="rId4"/>
          <a:stretch>
            <a:fillRect/>
          </a:stretch>
        </p:blipFill>
        <p:spPr>
          <a:xfrm>
            <a:off x="6593206" y="1925808"/>
            <a:ext cx="7868868" cy="6201385"/>
          </a:xfrm>
          <a:prstGeom prst="rect">
            <a:avLst/>
          </a:prstGeom>
        </p:spPr>
      </p:pic>
      <p:pic>
        <p:nvPicPr>
          <p:cNvPr id="23" name="Picture 22" descr="A close-up of a colorful chart&#10;&#10;Description automatically generated">
            <a:extLst>
              <a:ext uri="{FF2B5EF4-FFF2-40B4-BE49-F238E27FC236}">
                <a16:creationId xmlns:a16="http://schemas.microsoft.com/office/drawing/2014/main" id="{B21D7E09-EE58-7BE6-8949-01FA3022C161}"/>
              </a:ext>
            </a:extLst>
          </p:cNvPr>
          <p:cNvPicPr>
            <a:picLocks noChangeAspect="1"/>
          </p:cNvPicPr>
          <p:nvPr/>
        </p:nvPicPr>
        <p:blipFill>
          <a:blip r:embed="rId5"/>
          <a:stretch>
            <a:fillRect/>
          </a:stretch>
        </p:blipFill>
        <p:spPr>
          <a:xfrm>
            <a:off x="6410674" y="1902094"/>
            <a:ext cx="7472594" cy="6197926"/>
          </a:xfrm>
          <a:prstGeom prst="rect">
            <a:avLst/>
          </a:prstGeom>
        </p:spPr>
      </p:pic>
      <p:pic>
        <p:nvPicPr>
          <p:cNvPr id="21" name="Picture 20" descr="A graph of a number of people&#10;&#10;Description automatically generated with medium confidence">
            <a:extLst>
              <a:ext uri="{FF2B5EF4-FFF2-40B4-BE49-F238E27FC236}">
                <a16:creationId xmlns:a16="http://schemas.microsoft.com/office/drawing/2014/main" id="{0BD89949-4BB1-53E9-4C87-9FA6E06D74E4}"/>
              </a:ext>
            </a:extLst>
          </p:cNvPr>
          <p:cNvPicPr>
            <a:picLocks noChangeAspect="1"/>
          </p:cNvPicPr>
          <p:nvPr/>
        </p:nvPicPr>
        <p:blipFill>
          <a:blip r:embed="rId6"/>
          <a:stretch>
            <a:fillRect/>
          </a:stretch>
        </p:blipFill>
        <p:spPr>
          <a:xfrm>
            <a:off x="0" y="3828806"/>
            <a:ext cx="6322741" cy="4676775"/>
          </a:xfrm>
          <a:prstGeom prst="rect">
            <a:avLst/>
          </a:prstGeom>
        </p:spPr>
      </p:pic>
      <p:pic>
        <p:nvPicPr>
          <p:cNvPr id="18" name="Picture 17" descr="A graph of a distribution of stroke occurrence&#10;&#10;Description automatically generated">
            <a:extLst>
              <a:ext uri="{FF2B5EF4-FFF2-40B4-BE49-F238E27FC236}">
                <a16:creationId xmlns:a16="http://schemas.microsoft.com/office/drawing/2014/main" id="{43ED5C69-4005-FE4E-C37E-105589C2BBC9}"/>
              </a:ext>
            </a:extLst>
          </p:cNvPr>
          <p:cNvPicPr>
            <a:picLocks noChangeAspect="1"/>
          </p:cNvPicPr>
          <p:nvPr/>
        </p:nvPicPr>
        <p:blipFill>
          <a:blip r:embed="rId7"/>
          <a:stretch>
            <a:fillRect/>
          </a:stretch>
        </p:blipFill>
        <p:spPr>
          <a:xfrm>
            <a:off x="333703" y="3007316"/>
            <a:ext cx="6581828" cy="5163331"/>
          </a:xfrm>
          <a:prstGeom prst="rect">
            <a:avLst/>
          </a:prstGeom>
        </p:spPr>
      </p:pic>
      <p:pic>
        <p:nvPicPr>
          <p:cNvPr id="16" name="Picture 15" descr="A blue circle with a red triangle&#10;&#10;Description automatically generated">
            <a:extLst>
              <a:ext uri="{FF2B5EF4-FFF2-40B4-BE49-F238E27FC236}">
                <a16:creationId xmlns:a16="http://schemas.microsoft.com/office/drawing/2014/main" id="{22B9AF16-A912-C098-AFF6-DBF0BCCEAFD9}"/>
              </a:ext>
            </a:extLst>
          </p:cNvPr>
          <p:cNvPicPr>
            <a:picLocks noChangeAspect="1"/>
          </p:cNvPicPr>
          <p:nvPr/>
        </p:nvPicPr>
        <p:blipFill>
          <a:blip r:embed="rId8"/>
          <a:stretch>
            <a:fillRect/>
          </a:stretch>
        </p:blipFill>
        <p:spPr>
          <a:xfrm>
            <a:off x="7057815" y="1662709"/>
            <a:ext cx="6998224" cy="4235171"/>
          </a:xfrm>
          <a:prstGeom prst="rect">
            <a:avLst/>
          </a:prstGeom>
        </p:spPr>
      </p:pic>
      <p:sp>
        <p:nvSpPr>
          <p:cNvPr id="2" name="TextBox 1">
            <a:extLst>
              <a:ext uri="{FF2B5EF4-FFF2-40B4-BE49-F238E27FC236}">
                <a16:creationId xmlns:a16="http://schemas.microsoft.com/office/drawing/2014/main" id="{669C2F50-F85D-9D3F-47FF-414F19E46ACD}"/>
              </a:ext>
            </a:extLst>
          </p:cNvPr>
          <p:cNvSpPr txBox="1"/>
          <p:nvPr/>
        </p:nvSpPr>
        <p:spPr>
          <a:xfrm>
            <a:off x="2970964" y="-33698"/>
            <a:ext cx="9406890" cy="989823"/>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Bef>
                <a:spcPct val="0"/>
              </a:spcBef>
            </a:pPr>
            <a:r>
              <a:rPr lang="en-US" sz="6480" b="1" dirty="0">
                <a:solidFill>
                  <a:srgbClr val="01729A"/>
                </a:solidFill>
              </a:rPr>
              <a:t>Exploratory Data Analysis</a:t>
            </a:r>
          </a:p>
        </p:txBody>
      </p:sp>
      <p:sp>
        <p:nvSpPr>
          <p:cNvPr id="3" name="Rectangle: Rounded Corners 2">
            <a:extLst>
              <a:ext uri="{FF2B5EF4-FFF2-40B4-BE49-F238E27FC236}">
                <a16:creationId xmlns:a16="http://schemas.microsoft.com/office/drawing/2014/main" id="{6A5ECB8C-97BA-5086-5576-A3E5847243EE}"/>
              </a:ext>
            </a:extLst>
          </p:cNvPr>
          <p:cNvSpPr/>
          <p:nvPr/>
        </p:nvSpPr>
        <p:spPr>
          <a:xfrm>
            <a:off x="50760" y="1946567"/>
            <a:ext cx="6006803" cy="735747"/>
          </a:xfrm>
          <a:prstGeom prst="roundRect">
            <a:avLst>
              <a:gd name="adj" fmla="val 50000"/>
            </a:avLst>
          </a:prstGeom>
          <a:solidFill>
            <a:srgbClr val="CC0033"/>
          </a:solidFill>
          <a:ln>
            <a:noFill/>
          </a:ln>
        </p:spPr>
        <p:txBody>
          <a:bodyPr wrap="square" rtlCol="0" anchor="ctr">
            <a:spAutoFit/>
          </a:bodyPr>
          <a:lstStyle/>
          <a:p>
            <a:r>
              <a:rPr lang="en-US" sz="2800" b="1" dirty="0">
                <a:solidFill>
                  <a:schemeClr val="bg1"/>
                </a:solidFill>
                <a:latin typeface="Times New Roman" panose="02020603050405020304" pitchFamily="18" charset="0"/>
                <a:cs typeface="Times New Roman" panose="02020603050405020304" pitchFamily="18" charset="0"/>
              </a:rPr>
              <a:t>       distribution of stroke</a:t>
            </a:r>
          </a:p>
        </p:txBody>
      </p:sp>
      <p:sp>
        <p:nvSpPr>
          <p:cNvPr id="4" name="Oval 3">
            <a:extLst>
              <a:ext uri="{FF2B5EF4-FFF2-40B4-BE49-F238E27FC236}">
                <a16:creationId xmlns:a16="http://schemas.microsoft.com/office/drawing/2014/main" id="{BD569E0C-BFC8-4DAA-5ADD-1B97750F8C8A}"/>
              </a:ext>
            </a:extLst>
          </p:cNvPr>
          <p:cNvSpPr/>
          <p:nvPr/>
        </p:nvSpPr>
        <p:spPr>
          <a:xfrm>
            <a:off x="57751" y="1963550"/>
            <a:ext cx="654518" cy="67245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320" b="1" dirty="0">
                <a:solidFill>
                  <a:srgbClr val="CC0033"/>
                </a:solidFill>
              </a:rPr>
              <a:t>1</a:t>
            </a:r>
          </a:p>
        </p:txBody>
      </p:sp>
      <p:sp>
        <p:nvSpPr>
          <p:cNvPr id="5" name="Rectangle: Rounded Corners 4">
            <a:extLst>
              <a:ext uri="{FF2B5EF4-FFF2-40B4-BE49-F238E27FC236}">
                <a16:creationId xmlns:a16="http://schemas.microsoft.com/office/drawing/2014/main" id="{4BC8DC87-C4E9-FC09-3A4E-802D3224314B}"/>
              </a:ext>
            </a:extLst>
          </p:cNvPr>
          <p:cNvSpPr/>
          <p:nvPr/>
        </p:nvSpPr>
        <p:spPr>
          <a:xfrm>
            <a:off x="-1" y="3023856"/>
            <a:ext cx="6095847" cy="735747"/>
          </a:xfrm>
          <a:prstGeom prst="roundRect">
            <a:avLst>
              <a:gd name="adj" fmla="val 50000"/>
            </a:avLst>
          </a:prstGeom>
          <a:solidFill>
            <a:srgbClr val="CC0033"/>
          </a:solidFill>
          <a:ln>
            <a:noFill/>
          </a:ln>
        </p:spPr>
        <p:txBody>
          <a:bodyPr wrap="square" rtlCol="0" anchor="ctr">
            <a:spAutoFit/>
          </a:bodyPr>
          <a:lstStyle/>
          <a:p>
            <a:r>
              <a:rPr lang="en-US" sz="2800" b="1" dirty="0">
                <a:solidFill>
                  <a:schemeClr val="bg1"/>
                </a:solidFill>
                <a:latin typeface="Times New Roman" panose="02020603050405020304" pitchFamily="18" charset="0"/>
                <a:cs typeface="Times New Roman" panose="02020603050405020304" pitchFamily="18" charset="0"/>
              </a:rPr>
              <a:t>       distribution Gender With Stroke</a:t>
            </a:r>
          </a:p>
        </p:txBody>
      </p:sp>
      <p:sp>
        <p:nvSpPr>
          <p:cNvPr id="6" name="Oval 5">
            <a:extLst>
              <a:ext uri="{FF2B5EF4-FFF2-40B4-BE49-F238E27FC236}">
                <a16:creationId xmlns:a16="http://schemas.microsoft.com/office/drawing/2014/main" id="{A85AB4F9-D7F6-FBA2-BBB3-68C1A420BCA2}"/>
              </a:ext>
            </a:extLst>
          </p:cNvPr>
          <p:cNvSpPr/>
          <p:nvPr/>
        </p:nvSpPr>
        <p:spPr>
          <a:xfrm>
            <a:off x="77002" y="3093059"/>
            <a:ext cx="654518" cy="67245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320" b="1" dirty="0">
                <a:solidFill>
                  <a:srgbClr val="CC0033"/>
                </a:solidFill>
              </a:rPr>
              <a:t>2</a:t>
            </a:r>
          </a:p>
        </p:txBody>
      </p:sp>
      <p:sp>
        <p:nvSpPr>
          <p:cNvPr id="8" name="Rectangle: Rounded Corners 7">
            <a:extLst>
              <a:ext uri="{FF2B5EF4-FFF2-40B4-BE49-F238E27FC236}">
                <a16:creationId xmlns:a16="http://schemas.microsoft.com/office/drawing/2014/main" id="{B138BDE1-AD64-82BA-B37E-00D6A64E22CE}"/>
              </a:ext>
            </a:extLst>
          </p:cNvPr>
          <p:cNvSpPr/>
          <p:nvPr/>
        </p:nvSpPr>
        <p:spPr>
          <a:xfrm>
            <a:off x="-1" y="4197416"/>
            <a:ext cx="6057563" cy="735747"/>
          </a:xfrm>
          <a:prstGeom prst="roundRect">
            <a:avLst>
              <a:gd name="adj" fmla="val 50000"/>
            </a:avLst>
          </a:prstGeom>
          <a:solidFill>
            <a:srgbClr val="CC0033"/>
          </a:solidFill>
          <a:ln>
            <a:noFill/>
          </a:ln>
        </p:spPr>
        <p:txBody>
          <a:bodyPr wrap="square" rtlCol="0" anchor="ctr">
            <a:spAutoFit/>
          </a:bodyPr>
          <a:lstStyle/>
          <a:p>
            <a:r>
              <a:rPr lang="en-US" sz="2800" b="1" dirty="0">
                <a:solidFill>
                  <a:schemeClr val="bg1"/>
                </a:solidFill>
                <a:latin typeface="Times New Roman" panose="02020603050405020304" pitchFamily="18" charset="0"/>
                <a:cs typeface="Times New Roman" panose="02020603050405020304" pitchFamily="18" charset="0"/>
              </a:rPr>
              <a:t>       Age distribution With Stroke</a:t>
            </a:r>
          </a:p>
        </p:txBody>
      </p:sp>
      <p:sp>
        <p:nvSpPr>
          <p:cNvPr id="9" name="Oval 8">
            <a:extLst>
              <a:ext uri="{FF2B5EF4-FFF2-40B4-BE49-F238E27FC236}">
                <a16:creationId xmlns:a16="http://schemas.microsoft.com/office/drawing/2014/main" id="{54EED030-0A54-F1E7-7BD3-9B85281788FA}"/>
              </a:ext>
            </a:extLst>
          </p:cNvPr>
          <p:cNvSpPr/>
          <p:nvPr/>
        </p:nvSpPr>
        <p:spPr>
          <a:xfrm>
            <a:off x="77002" y="4222569"/>
            <a:ext cx="654518" cy="67245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320" b="1" dirty="0">
                <a:solidFill>
                  <a:srgbClr val="CC0033"/>
                </a:solidFill>
              </a:rPr>
              <a:t>3</a:t>
            </a:r>
          </a:p>
        </p:txBody>
      </p:sp>
      <p:sp>
        <p:nvSpPr>
          <p:cNvPr id="11" name="Rectangle: Rounded Corners 10">
            <a:extLst>
              <a:ext uri="{FF2B5EF4-FFF2-40B4-BE49-F238E27FC236}">
                <a16:creationId xmlns:a16="http://schemas.microsoft.com/office/drawing/2014/main" id="{B0B449EF-8ED7-A9B3-97F3-C98A83E96727}"/>
              </a:ext>
            </a:extLst>
          </p:cNvPr>
          <p:cNvSpPr/>
          <p:nvPr/>
        </p:nvSpPr>
        <p:spPr>
          <a:xfrm>
            <a:off x="30960" y="5093005"/>
            <a:ext cx="6006803" cy="735747"/>
          </a:xfrm>
          <a:prstGeom prst="roundRect">
            <a:avLst>
              <a:gd name="adj" fmla="val 50000"/>
            </a:avLst>
          </a:prstGeom>
          <a:solidFill>
            <a:srgbClr val="CC0033"/>
          </a:solidFill>
          <a:ln>
            <a:noFill/>
          </a:ln>
        </p:spPr>
        <p:txBody>
          <a:bodyPr wrap="square" rtlCol="0" anchor="ctr">
            <a:spAutoFit/>
          </a:bodyPr>
          <a:lstStyle/>
          <a:p>
            <a:r>
              <a:rPr lang="en-US" sz="2800" b="1" dirty="0">
                <a:solidFill>
                  <a:schemeClr val="bg1"/>
                </a:solidFill>
                <a:latin typeface="Times New Roman" panose="02020603050405020304" pitchFamily="18" charset="0"/>
                <a:cs typeface="Times New Roman" panose="02020603050405020304" pitchFamily="18" charset="0"/>
              </a:rPr>
              <a:t>        Hypertension</a:t>
            </a:r>
          </a:p>
        </p:txBody>
      </p:sp>
      <p:sp>
        <p:nvSpPr>
          <p:cNvPr id="12" name="Oval 11">
            <a:extLst>
              <a:ext uri="{FF2B5EF4-FFF2-40B4-BE49-F238E27FC236}">
                <a16:creationId xmlns:a16="http://schemas.microsoft.com/office/drawing/2014/main" id="{B05647A7-4571-AE78-EF3D-34BF96C713E6}"/>
              </a:ext>
            </a:extLst>
          </p:cNvPr>
          <p:cNvSpPr/>
          <p:nvPr/>
        </p:nvSpPr>
        <p:spPr>
          <a:xfrm>
            <a:off x="57204" y="5118158"/>
            <a:ext cx="654518" cy="67245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320" b="1" dirty="0">
                <a:solidFill>
                  <a:srgbClr val="CC0033"/>
                </a:solidFill>
              </a:rPr>
              <a:t>4</a:t>
            </a:r>
          </a:p>
        </p:txBody>
      </p:sp>
      <p:sp>
        <p:nvSpPr>
          <p:cNvPr id="14" name="Rectangle: Rounded Corners 13">
            <a:extLst>
              <a:ext uri="{FF2B5EF4-FFF2-40B4-BE49-F238E27FC236}">
                <a16:creationId xmlns:a16="http://schemas.microsoft.com/office/drawing/2014/main" id="{DF695938-FC97-8448-47AF-5A8B9C3FE199}"/>
              </a:ext>
            </a:extLst>
          </p:cNvPr>
          <p:cNvSpPr/>
          <p:nvPr/>
        </p:nvSpPr>
        <p:spPr>
          <a:xfrm>
            <a:off x="31476" y="6990802"/>
            <a:ext cx="6006801" cy="735747"/>
          </a:xfrm>
          <a:prstGeom prst="roundRect">
            <a:avLst>
              <a:gd name="adj" fmla="val 50000"/>
            </a:avLst>
          </a:prstGeom>
          <a:solidFill>
            <a:srgbClr val="CC0033"/>
          </a:solidFill>
          <a:ln>
            <a:noFill/>
          </a:ln>
        </p:spPr>
        <p:txBody>
          <a:bodyPr wrap="square" rtlCol="0" anchor="ctr">
            <a:spAutoFit/>
          </a:bodyPr>
          <a:lstStyle/>
          <a:p>
            <a:r>
              <a:rPr lang="en-US" sz="2800" b="1" dirty="0">
                <a:solidFill>
                  <a:schemeClr val="bg1"/>
                </a:solidFill>
                <a:latin typeface="Times New Roman" panose="02020603050405020304" pitchFamily="18" charset="0"/>
                <a:cs typeface="Times New Roman" panose="02020603050405020304" pitchFamily="18" charset="0"/>
              </a:rPr>
              <a:t>       Heatmap Correlation</a:t>
            </a:r>
          </a:p>
        </p:txBody>
      </p:sp>
      <p:sp>
        <p:nvSpPr>
          <p:cNvPr id="15" name="Oval 14">
            <a:extLst>
              <a:ext uri="{FF2B5EF4-FFF2-40B4-BE49-F238E27FC236}">
                <a16:creationId xmlns:a16="http://schemas.microsoft.com/office/drawing/2014/main" id="{3CF7B1FD-26D0-BE48-550C-C5D1966842C9}"/>
              </a:ext>
            </a:extLst>
          </p:cNvPr>
          <p:cNvSpPr/>
          <p:nvPr/>
        </p:nvSpPr>
        <p:spPr>
          <a:xfrm>
            <a:off x="63848" y="7022449"/>
            <a:ext cx="654518" cy="67245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320" b="1" dirty="0">
                <a:solidFill>
                  <a:srgbClr val="CC0033"/>
                </a:solidFill>
              </a:rPr>
              <a:t>6</a:t>
            </a:r>
          </a:p>
        </p:txBody>
      </p:sp>
      <p:sp>
        <p:nvSpPr>
          <p:cNvPr id="7" name="TextBox 6">
            <a:extLst>
              <a:ext uri="{FF2B5EF4-FFF2-40B4-BE49-F238E27FC236}">
                <a16:creationId xmlns:a16="http://schemas.microsoft.com/office/drawing/2014/main" id="{2F8133FE-C8A6-742D-BCCE-9B496327878C}"/>
              </a:ext>
            </a:extLst>
          </p:cNvPr>
          <p:cNvSpPr txBox="1"/>
          <p:nvPr/>
        </p:nvSpPr>
        <p:spPr>
          <a:xfrm>
            <a:off x="3984393" y="1225228"/>
            <a:ext cx="7694341" cy="523220"/>
          </a:xfrm>
          <a:prstGeom prst="rect">
            <a:avLst/>
          </a:prstGeom>
          <a:noFill/>
        </p:spPr>
        <p:txBody>
          <a:bodyPr wrap="square" rtlCol="0">
            <a:spAutoFit/>
          </a:bodyPr>
          <a:lstStyle/>
          <a:p>
            <a:pPr fontAlgn="base"/>
            <a:r>
              <a:rPr lang="en-US" sz="2800" b="1" i="0" dirty="0">
                <a:effectLst/>
                <a:latin typeface="Times New Roman" panose="02020603050405020304" pitchFamily="18" charset="0"/>
                <a:cs typeface="Times New Roman" panose="02020603050405020304" pitchFamily="18" charset="0"/>
              </a:rPr>
              <a:t>What is the distribution of stroke occurrences?</a:t>
            </a:r>
          </a:p>
        </p:txBody>
      </p:sp>
      <p:sp>
        <p:nvSpPr>
          <p:cNvPr id="19" name="TextBox 18">
            <a:extLst>
              <a:ext uri="{FF2B5EF4-FFF2-40B4-BE49-F238E27FC236}">
                <a16:creationId xmlns:a16="http://schemas.microsoft.com/office/drawing/2014/main" id="{2EB439EA-0CD6-AEE0-EA38-74E804950C20}"/>
              </a:ext>
            </a:extLst>
          </p:cNvPr>
          <p:cNvSpPr txBox="1"/>
          <p:nvPr/>
        </p:nvSpPr>
        <p:spPr>
          <a:xfrm>
            <a:off x="4417587" y="1253932"/>
            <a:ext cx="7694341" cy="523220"/>
          </a:xfrm>
          <a:prstGeom prst="rect">
            <a:avLst/>
          </a:prstGeom>
          <a:noFill/>
        </p:spPr>
        <p:txBody>
          <a:bodyPr wrap="square" rtlCol="0">
            <a:spAutoFit/>
          </a:bodyPr>
          <a:lstStyle/>
          <a:p>
            <a:pPr fontAlgn="base"/>
            <a:r>
              <a:rPr lang="en-US" sz="2800" b="1" dirty="0">
                <a:latin typeface="Times New Roman" panose="02020603050405020304" pitchFamily="18" charset="0"/>
                <a:cs typeface="Times New Roman" panose="02020603050405020304" pitchFamily="18" charset="0"/>
              </a:rPr>
              <a:t>Is there a gender difference in stroke occurrence?</a:t>
            </a:r>
            <a:endParaRPr lang="en-US" sz="28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7A931950-B5CB-9558-E04E-DFFF27409FA6}"/>
              </a:ext>
            </a:extLst>
          </p:cNvPr>
          <p:cNvSpPr txBox="1"/>
          <p:nvPr/>
        </p:nvSpPr>
        <p:spPr>
          <a:xfrm>
            <a:off x="4417587" y="1273079"/>
            <a:ext cx="9779619" cy="677108"/>
          </a:xfrm>
          <a:prstGeom prst="rect">
            <a:avLst/>
          </a:prstGeom>
          <a:noFill/>
        </p:spPr>
        <p:txBody>
          <a:bodyPr wrap="square" rtlCol="0">
            <a:spAutoFit/>
          </a:bodyPr>
          <a:lstStyle/>
          <a:p>
            <a:r>
              <a:rPr lang="en-US" sz="2000" b="1" i="0" dirty="0">
                <a:effectLst/>
                <a:latin typeface="Times New Roman" panose="02020603050405020304" pitchFamily="18" charset="0"/>
                <a:cs typeface="Times New Roman" panose="02020603050405020304" pitchFamily="18" charset="0"/>
              </a:rPr>
              <a:t> How does age distribution differ between those who had a stroke and those who didn’t?</a:t>
            </a:r>
            <a:endParaRPr lang="en-US" sz="2000" b="0" i="0" dirty="0">
              <a:effectLst/>
              <a:latin typeface="Times New Roman" panose="02020603050405020304" pitchFamily="18" charset="0"/>
              <a:cs typeface="Times New Roman" panose="02020603050405020304" pitchFamily="18" charset="0"/>
            </a:endParaRPr>
          </a:p>
          <a:p>
            <a:endParaRPr lang="en-US" dirty="0"/>
          </a:p>
        </p:txBody>
      </p:sp>
      <p:pic>
        <p:nvPicPr>
          <p:cNvPr id="26" name="Picture 25" descr="A graph showing age distribution&#10;&#10;Description automatically generated">
            <a:extLst>
              <a:ext uri="{FF2B5EF4-FFF2-40B4-BE49-F238E27FC236}">
                <a16:creationId xmlns:a16="http://schemas.microsoft.com/office/drawing/2014/main" id="{684F7841-70BF-E86B-00D6-F9385DE3408D}"/>
              </a:ext>
            </a:extLst>
          </p:cNvPr>
          <p:cNvPicPr>
            <a:picLocks noChangeAspect="1"/>
          </p:cNvPicPr>
          <p:nvPr/>
        </p:nvPicPr>
        <p:blipFill>
          <a:blip r:embed="rId9"/>
          <a:stretch>
            <a:fillRect/>
          </a:stretch>
        </p:blipFill>
        <p:spPr>
          <a:xfrm>
            <a:off x="6399743" y="1902094"/>
            <a:ext cx="8153655" cy="6497221"/>
          </a:xfrm>
          <a:prstGeom prst="rect">
            <a:avLst/>
          </a:prstGeom>
        </p:spPr>
      </p:pic>
      <p:sp>
        <p:nvSpPr>
          <p:cNvPr id="31" name="TextBox 30">
            <a:extLst>
              <a:ext uri="{FF2B5EF4-FFF2-40B4-BE49-F238E27FC236}">
                <a16:creationId xmlns:a16="http://schemas.microsoft.com/office/drawing/2014/main" id="{CF8AFABD-4F98-AD5E-78BA-690E1F79FB3A}"/>
              </a:ext>
            </a:extLst>
          </p:cNvPr>
          <p:cNvSpPr txBox="1"/>
          <p:nvPr/>
        </p:nvSpPr>
        <p:spPr>
          <a:xfrm>
            <a:off x="4379589" y="1030692"/>
            <a:ext cx="8865219" cy="738664"/>
          </a:xfrm>
          <a:prstGeom prst="rect">
            <a:avLst/>
          </a:prstGeom>
          <a:noFill/>
        </p:spPr>
        <p:txBody>
          <a:bodyPr wrap="square" rtlCol="0">
            <a:spAutoFit/>
          </a:bodyPr>
          <a:lstStyle/>
          <a:p>
            <a:r>
              <a:rPr lang="en-US" sz="2400" b="1" i="0" dirty="0">
                <a:effectLst/>
                <a:latin typeface="Times New Roman" panose="02020603050405020304" pitchFamily="18" charset="0"/>
                <a:cs typeface="Times New Roman" panose="02020603050405020304" pitchFamily="18" charset="0"/>
              </a:rPr>
              <a:t>What is the relationship between hypertension and stroke?</a:t>
            </a:r>
            <a:endParaRPr lang="en-US" sz="2400" b="0" i="0" dirty="0">
              <a:effectLst/>
              <a:latin typeface="Times New Roman" panose="02020603050405020304" pitchFamily="18" charset="0"/>
              <a:cs typeface="Times New Roman" panose="02020603050405020304" pitchFamily="18" charset="0"/>
            </a:endParaRPr>
          </a:p>
          <a:p>
            <a:endParaRPr lang="en-US" dirty="0"/>
          </a:p>
        </p:txBody>
      </p:sp>
      <p:sp>
        <p:nvSpPr>
          <p:cNvPr id="32" name="TextBox 31">
            <a:extLst>
              <a:ext uri="{FF2B5EF4-FFF2-40B4-BE49-F238E27FC236}">
                <a16:creationId xmlns:a16="http://schemas.microsoft.com/office/drawing/2014/main" id="{1BF3761B-F890-3295-F5B5-0AFF0987EAF2}"/>
              </a:ext>
            </a:extLst>
          </p:cNvPr>
          <p:cNvSpPr txBox="1"/>
          <p:nvPr/>
        </p:nvSpPr>
        <p:spPr>
          <a:xfrm>
            <a:off x="4491100" y="1154768"/>
            <a:ext cx="8642195" cy="461665"/>
          </a:xfrm>
          <a:prstGeom prst="rect">
            <a:avLst/>
          </a:prstGeom>
          <a:noFill/>
        </p:spPr>
        <p:txBody>
          <a:bodyPr wrap="square" rtlCol="0">
            <a:spAutoFit/>
          </a:bodyPr>
          <a:lstStyle/>
          <a:p>
            <a:r>
              <a:rPr lang="en-US" sz="2400" b="1" i="0" dirty="0">
                <a:effectLst/>
                <a:latin typeface="Times New Roman" panose="02020603050405020304" pitchFamily="18" charset="0"/>
                <a:cs typeface="Times New Roman" panose="02020603050405020304" pitchFamily="18" charset="0"/>
              </a:rPr>
              <a:t> How does heart disease relate to stroke occurrence?</a:t>
            </a:r>
            <a:endParaRPr lang="en-US" sz="2400" b="0" i="0" dirty="0">
              <a:effectLst/>
              <a:latin typeface="Times New Roman" panose="02020603050405020304" pitchFamily="18" charset="0"/>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ABBC8793-1AD8-2753-8972-5737ED959CA9}"/>
              </a:ext>
            </a:extLst>
          </p:cNvPr>
          <p:cNvSpPr/>
          <p:nvPr/>
        </p:nvSpPr>
        <p:spPr>
          <a:xfrm>
            <a:off x="31476" y="6026387"/>
            <a:ext cx="6006803" cy="735747"/>
          </a:xfrm>
          <a:prstGeom prst="roundRect">
            <a:avLst>
              <a:gd name="adj" fmla="val 50000"/>
            </a:avLst>
          </a:prstGeom>
          <a:solidFill>
            <a:srgbClr val="CC0033"/>
          </a:solidFill>
          <a:ln>
            <a:noFill/>
          </a:ln>
        </p:spPr>
        <p:txBody>
          <a:bodyPr wrap="square" rtlCol="0" anchor="ctr">
            <a:spAutoFit/>
          </a:bodyPr>
          <a:lstStyle/>
          <a:p>
            <a:r>
              <a:rPr lang="en-US" sz="2800" b="1" dirty="0">
                <a:solidFill>
                  <a:schemeClr val="bg1"/>
                </a:solidFill>
                <a:latin typeface="Times New Roman" panose="02020603050405020304" pitchFamily="18" charset="0"/>
                <a:cs typeface="Times New Roman" panose="02020603050405020304" pitchFamily="18" charset="0"/>
              </a:rPr>
              <a:t>         Heart Disease</a:t>
            </a:r>
          </a:p>
        </p:txBody>
      </p:sp>
      <p:sp>
        <p:nvSpPr>
          <p:cNvPr id="34" name="Oval 33">
            <a:extLst>
              <a:ext uri="{FF2B5EF4-FFF2-40B4-BE49-F238E27FC236}">
                <a16:creationId xmlns:a16="http://schemas.microsoft.com/office/drawing/2014/main" id="{27DC5895-56F1-1DA0-BA97-F3D515E60DCC}"/>
              </a:ext>
            </a:extLst>
          </p:cNvPr>
          <p:cNvSpPr/>
          <p:nvPr/>
        </p:nvSpPr>
        <p:spPr>
          <a:xfrm>
            <a:off x="40887" y="6050616"/>
            <a:ext cx="654518" cy="67245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320" b="1" dirty="0">
                <a:solidFill>
                  <a:srgbClr val="CC0033"/>
                </a:solidFill>
              </a:rPr>
              <a:t>5</a:t>
            </a:r>
          </a:p>
        </p:txBody>
      </p:sp>
    </p:spTree>
    <p:extLst>
      <p:ext uri="{BB962C8B-B14F-4D97-AF65-F5344CB8AC3E}">
        <p14:creationId xmlns:p14="http://schemas.microsoft.com/office/powerpoint/2010/main" val="182674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 presetClass="entr" presetSubtype="0" fill="hold" nodeType="with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par>
                                <p:cTn id="58" presetID="1" presetClass="entr" presetSubtype="0" fill="hold" nodeType="withEffect">
                                  <p:stCondLst>
                                    <p:cond delay="0"/>
                                  </p:stCondLst>
                                  <p:childTnLst>
                                    <p:set>
                                      <p:cBhvr>
                                        <p:cTn id="59" dur="1" fill="hold">
                                          <p:stCondLst>
                                            <p:cond delay="0"/>
                                          </p:stCondLst>
                                        </p:cTn>
                                        <p:tgtEl>
                                          <p:spTgt spid="31">
                                            <p:txEl>
                                              <p:pRg st="0" end="0"/>
                                            </p:txEl>
                                          </p:spTgt>
                                        </p:tgtEl>
                                        <p:attrNameLst>
                                          <p:attrName>style.visibility</p:attrName>
                                        </p:attrNameLst>
                                      </p:cBhvr>
                                      <p:to>
                                        <p:strVal val="visible"/>
                                      </p:to>
                                    </p:set>
                                  </p:childTnLst>
                                </p:cTn>
                              </p:par>
                              <p:par>
                                <p:cTn id="60" presetID="1" presetClass="exit" presetSubtype="0" fill="hold" nodeType="withEffect">
                                  <p:stCondLst>
                                    <p:cond delay="0"/>
                                  </p:stCondLst>
                                  <p:childTnLst>
                                    <p:set>
                                      <p:cBhvr>
                                        <p:cTn id="61" dur="1" fill="hold">
                                          <p:stCondLst>
                                            <p:cond delay="0"/>
                                          </p:stCondLst>
                                        </p:cTn>
                                        <p:tgtEl>
                                          <p:spTgt spid="26"/>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24">
                                            <p:txEl>
                                              <p:pRg st="0" end="0"/>
                                            </p:txEl>
                                          </p:spTgt>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par>
                                <p:cTn id="74" presetID="1" presetClass="exit" presetSubtype="0" fill="hold" nodeType="withEffect">
                                  <p:stCondLst>
                                    <p:cond delay="0"/>
                                  </p:stCondLst>
                                  <p:childTnLst>
                                    <p:set>
                                      <p:cBhvr>
                                        <p:cTn id="75" dur="1" fill="hold">
                                          <p:stCondLst>
                                            <p:cond delay="0"/>
                                          </p:stCondLst>
                                        </p:cTn>
                                        <p:tgtEl>
                                          <p:spTgt spid="28"/>
                                        </p:tgtEl>
                                        <p:attrNameLst>
                                          <p:attrName>style.visibility</p:attrName>
                                        </p:attrNameLst>
                                      </p:cBhvr>
                                      <p:to>
                                        <p:strVal val="hidden"/>
                                      </p:to>
                                    </p:set>
                                  </p:childTnLst>
                                </p:cTn>
                              </p:par>
                              <p:par>
                                <p:cTn id="76" presetID="1" presetClass="exit" presetSubtype="0" fill="hold" grpId="0" nodeType="withEffect">
                                  <p:stCondLst>
                                    <p:cond delay="0"/>
                                  </p:stCondLst>
                                  <p:childTnLst>
                                    <p:set>
                                      <p:cBhvr>
                                        <p:cTn id="77" dur="1" fill="hold">
                                          <p:stCondLst>
                                            <p:cond delay="0"/>
                                          </p:stCondLst>
                                        </p:cTn>
                                        <p:tgtEl>
                                          <p:spTgt spid="31">
                                            <p:txEl>
                                              <p:pRg st="0" end="0"/>
                                            </p:txEl>
                                          </p:spTgt>
                                        </p:tgtEl>
                                        <p:attrNameLst>
                                          <p:attrName>style.visibility</p:attrName>
                                        </p:attrNameLst>
                                      </p:cBhvr>
                                      <p:to>
                                        <p:strVal val="hidden"/>
                                      </p:to>
                                    </p:set>
                                  </p:childTnLst>
                                </p:cTn>
                              </p:par>
                              <p:par>
                                <p:cTn id="78" presetID="1"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par>
                                <p:cTn id="82" presetID="10" presetClass="entr" presetSubtype="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ipe(left)">
                                      <p:cBhvr>
                                        <p:cTn id="89" dur="500"/>
                                        <p:tgtEl>
                                          <p:spTgt spid="14"/>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32"/>
                                        </p:tgtEl>
                                        <p:attrNameLst>
                                          <p:attrName>style.visibility</p:attrName>
                                        </p:attrNameLst>
                                      </p:cBhvr>
                                      <p:to>
                                        <p:strVal val="hidden"/>
                                      </p:to>
                                    </p:set>
                                  </p:childTnLst>
                                </p:cTn>
                              </p:par>
                              <p:par>
                                <p:cTn id="92" presetID="10" presetClass="entr" presetSubtype="0"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par>
                                <p:cTn id="95" presetID="1" presetClass="exit" presetSubtype="0" fill="hold" nodeType="withEffect">
                                  <p:stCondLst>
                                    <p:cond delay="0"/>
                                  </p:stCondLst>
                                  <p:childTnLst>
                                    <p:set>
                                      <p:cBhvr>
                                        <p:cTn id="96" dur="1" fill="hold">
                                          <p:stCondLst>
                                            <p:cond delay="0"/>
                                          </p:stCondLst>
                                        </p:cTn>
                                        <p:tgtEl>
                                          <p:spTgt spid="30"/>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1" grpId="0" animBg="1"/>
      <p:bldP spid="12" grpId="0" animBg="1"/>
      <p:bldP spid="14" grpId="0" animBg="1"/>
      <p:bldP spid="15" grpId="0" animBg="1"/>
      <p:bldP spid="7" grpId="0"/>
      <p:bldP spid="19" grpId="0"/>
      <p:bldP spid="19" grpId="1"/>
      <p:bldP spid="24" grpId="0" build="allAtOnce"/>
      <p:bldP spid="31" grpId="0" build="allAtOnce"/>
      <p:bldP spid="32" grpId="0"/>
      <p:bldP spid="32" grpId="1"/>
      <p:bldP spid="33" grpId="0" animBg="1"/>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AD332C-82E2-CD4B-6A7F-C9FD074F5202}"/>
              </a:ext>
            </a:extLst>
          </p:cNvPr>
          <p:cNvSpPr/>
          <p:nvPr/>
        </p:nvSpPr>
        <p:spPr>
          <a:xfrm>
            <a:off x="2016388" y="4309920"/>
            <a:ext cx="2760898" cy="168721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60" dirty="0">
                <a:solidFill>
                  <a:schemeClr val="bg1"/>
                </a:solidFill>
              </a:rPr>
              <a:t>Heart Model</a:t>
            </a:r>
          </a:p>
        </p:txBody>
      </p:sp>
      <p:sp>
        <p:nvSpPr>
          <p:cNvPr id="3" name="Oval 2">
            <a:extLst>
              <a:ext uri="{FF2B5EF4-FFF2-40B4-BE49-F238E27FC236}">
                <a16:creationId xmlns:a16="http://schemas.microsoft.com/office/drawing/2014/main" id="{F882F992-2D14-C23D-685E-F37E5E54C6F0}"/>
              </a:ext>
            </a:extLst>
          </p:cNvPr>
          <p:cNvSpPr/>
          <p:nvPr/>
        </p:nvSpPr>
        <p:spPr>
          <a:xfrm>
            <a:off x="2580761" y="6831452"/>
            <a:ext cx="1675416" cy="1398148"/>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60" dirty="0"/>
              <a:t>Heart disease</a:t>
            </a:r>
          </a:p>
        </p:txBody>
      </p:sp>
      <p:sp>
        <p:nvSpPr>
          <p:cNvPr id="4" name="Oval 3">
            <a:extLst>
              <a:ext uri="{FF2B5EF4-FFF2-40B4-BE49-F238E27FC236}">
                <a16:creationId xmlns:a16="http://schemas.microsoft.com/office/drawing/2014/main" id="{510A854A-E658-B60F-6F5A-0BF7309002A3}"/>
              </a:ext>
            </a:extLst>
          </p:cNvPr>
          <p:cNvSpPr/>
          <p:nvPr/>
        </p:nvSpPr>
        <p:spPr>
          <a:xfrm>
            <a:off x="6033084" y="4465955"/>
            <a:ext cx="1675416" cy="139814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60" dirty="0"/>
              <a:t>Age</a:t>
            </a:r>
          </a:p>
        </p:txBody>
      </p:sp>
      <p:sp>
        <p:nvSpPr>
          <p:cNvPr id="5" name="Oval 4">
            <a:extLst>
              <a:ext uri="{FF2B5EF4-FFF2-40B4-BE49-F238E27FC236}">
                <a16:creationId xmlns:a16="http://schemas.microsoft.com/office/drawing/2014/main" id="{45EFA1B7-C8BC-8D3A-7850-9F678F419860}"/>
              </a:ext>
            </a:extLst>
          </p:cNvPr>
          <p:cNvSpPr/>
          <p:nvPr/>
        </p:nvSpPr>
        <p:spPr>
          <a:xfrm>
            <a:off x="4929806" y="3564051"/>
            <a:ext cx="1716673" cy="105965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20" dirty="0"/>
              <a:t>Sex</a:t>
            </a:r>
          </a:p>
          <a:p>
            <a:pPr algn="ctr"/>
            <a:r>
              <a:rPr lang="en-US" sz="1920" dirty="0"/>
              <a:t>Gender</a:t>
            </a:r>
          </a:p>
        </p:txBody>
      </p:sp>
      <p:sp>
        <p:nvSpPr>
          <p:cNvPr id="6" name="Oval 5">
            <a:extLst>
              <a:ext uri="{FF2B5EF4-FFF2-40B4-BE49-F238E27FC236}">
                <a16:creationId xmlns:a16="http://schemas.microsoft.com/office/drawing/2014/main" id="{C8A4696C-AF01-F56F-DB71-BE56EA8A456E}"/>
              </a:ext>
            </a:extLst>
          </p:cNvPr>
          <p:cNvSpPr/>
          <p:nvPr/>
        </p:nvSpPr>
        <p:spPr>
          <a:xfrm>
            <a:off x="5598393" y="2044577"/>
            <a:ext cx="1508473" cy="1220548"/>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80" dirty="0"/>
              <a:t>Chest pain type</a:t>
            </a:r>
          </a:p>
        </p:txBody>
      </p:sp>
      <p:sp>
        <p:nvSpPr>
          <p:cNvPr id="7" name="Oval 6">
            <a:extLst>
              <a:ext uri="{FF2B5EF4-FFF2-40B4-BE49-F238E27FC236}">
                <a16:creationId xmlns:a16="http://schemas.microsoft.com/office/drawing/2014/main" id="{D3CBCBD3-D7A2-620E-94A7-4F87C4A01CC0}"/>
              </a:ext>
            </a:extLst>
          </p:cNvPr>
          <p:cNvSpPr/>
          <p:nvPr/>
        </p:nvSpPr>
        <p:spPr>
          <a:xfrm>
            <a:off x="5053629" y="766132"/>
            <a:ext cx="1724528" cy="1073039"/>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20" dirty="0"/>
              <a:t>Resting blood pressure</a:t>
            </a:r>
          </a:p>
        </p:txBody>
      </p:sp>
      <p:sp>
        <p:nvSpPr>
          <p:cNvPr id="8" name="Oval 7">
            <a:extLst>
              <a:ext uri="{FF2B5EF4-FFF2-40B4-BE49-F238E27FC236}">
                <a16:creationId xmlns:a16="http://schemas.microsoft.com/office/drawing/2014/main" id="{3EF46A15-EB1B-62C7-C717-2F619A9D7DDF}"/>
              </a:ext>
            </a:extLst>
          </p:cNvPr>
          <p:cNvSpPr/>
          <p:nvPr/>
        </p:nvSpPr>
        <p:spPr>
          <a:xfrm>
            <a:off x="3551152" y="700635"/>
            <a:ext cx="1443899" cy="1119181"/>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20" dirty="0" err="1"/>
              <a:t>restecg</a:t>
            </a:r>
            <a:endParaRPr lang="en-US" sz="1920" dirty="0"/>
          </a:p>
        </p:txBody>
      </p:sp>
      <p:sp>
        <p:nvSpPr>
          <p:cNvPr id="9" name="Oval 8">
            <a:extLst>
              <a:ext uri="{FF2B5EF4-FFF2-40B4-BE49-F238E27FC236}">
                <a16:creationId xmlns:a16="http://schemas.microsoft.com/office/drawing/2014/main" id="{95A58346-1E9C-C078-0A29-657AE07194FD}"/>
              </a:ext>
            </a:extLst>
          </p:cNvPr>
          <p:cNvSpPr/>
          <p:nvPr/>
        </p:nvSpPr>
        <p:spPr>
          <a:xfrm>
            <a:off x="2016389" y="692473"/>
            <a:ext cx="1388447" cy="103372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20" dirty="0"/>
              <a:t>Max </a:t>
            </a:r>
            <a:r>
              <a:rPr lang="en-US" sz="1920" dirty="0" err="1"/>
              <a:t>hr</a:t>
            </a:r>
            <a:endParaRPr lang="en-US" sz="1920" dirty="0"/>
          </a:p>
        </p:txBody>
      </p:sp>
      <p:sp>
        <p:nvSpPr>
          <p:cNvPr id="10" name="Oval 9">
            <a:extLst>
              <a:ext uri="{FF2B5EF4-FFF2-40B4-BE49-F238E27FC236}">
                <a16:creationId xmlns:a16="http://schemas.microsoft.com/office/drawing/2014/main" id="{3A74B6D7-EB59-6A06-312D-D4E937F8B9B0}"/>
              </a:ext>
            </a:extLst>
          </p:cNvPr>
          <p:cNvSpPr/>
          <p:nvPr/>
        </p:nvSpPr>
        <p:spPr>
          <a:xfrm>
            <a:off x="567100" y="693117"/>
            <a:ext cx="1388447" cy="103372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20" dirty="0" err="1"/>
              <a:t>exang</a:t>
            </a:r>
            <a:endParaRPr lang="en-US" sz="1920" dirty="0"/>
          </a:p>
        </p:txBody>
      </p:sp>
      <p:sp>
        <p:nvSpPr>
          <p:cNvPr id="11" name="Oval 10">
            <a:extLst>
              <a:ext uri="{FF2B5EF4-FFF2-40B4-BE49-F238E27FC236}">
                <a16:creationId xmlns:a16="http://schemas.microsoft.com/office/drawing/2014/main" id="{B42E1F96-4140-7BD0-B26E-50F48FCF6FFA}"/>
              </a:ext>
            </a:extLst>
          </p:cNvPr>
          <p:cNvSpPr/>
          <p:nvPr/>
        </p:nvSpPr>
        <p:spPr>
          <a:xfrm>
            <a:off x="0" y="1738286"/>
            <a:ext cx="1540123" cy="103372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20" dirty="0" err="1"/>
              <a:t>oldpeak</a:t>
            </a:r>
            <a:endParaRPr lang="en-US" sz="1920" dirty="0"/>
          </a:p>
        </p:txBody>
      </p:sp>
      <p:sp>
        <p:nvSpPr>
          <p:cNvPr id="12" name="Oval 11">
            <a:extLst>
              <a:ext uri="{FF2B5EF4-FFF2-40B4-BE49-F238E27FC236}">
                <a16:creationId xmlns:a16="http://schemas.microsoft.com/office/drawing/2014/main" id="{5436AFBA-776E-F859-3764-5D8D58A4DC91}"/>
              </a:ext>
            </a:extLst>
          </p:cNvPr>
          <p:cNvSpPr/>
          <p:nvPr/>
        </p:nvSpPr>
        <p:spPr>
          <a:xfrm>
            <a:off x="35639" y="2822711"/>
            <a:ext cx="1540123" cy="103372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20" dirty="0"/>
              <a:t>slope</a:t>
            </a:r>
          </a:p>
        </p:txBody>
      </p:sp>
      <p:sp>
        <p:nvSpPr>
          <p:cNvPr id="13" name="Oval 12">
            <a:extLst>
              <a:ext uri="{FF2B5EF4-FFF2-40B4-BE49-F238E27FC236}">
                <a16:creationId xmlns:a16="http://schemas.microsoft.com/office/drawing/2014/main" id="{813FBD86-8C58-A397-B9C5-230D23118BCB}"/>
              </a:ext>
            </a:extLst>
          </p:cNvPr>
          <p:cNvSpPr/>
          <p:nvPr/>
        </p:nvSpPr>
        <p:spPr>
          <a:xfrm>
            <a:off x="57778" y="3944693"/>
            <a:ext cx="1540123" cy="103372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20" dirty="0" err="1"/>
              <a:t>thal</a:t>
            </a:r>
            <a:endParaRPr lang="en-US" sz="1920" dirty="0"/>
          </a:p>
        </p:txBody>
      </p:sp>
      <p:cxnSp>
        <p:nvCxnSpPr>
          <p:cNvPr id="14" name="Connector: Elbow 13">
            <a:extLst>
              <a:ext uri="{FF2B5EF4-FFF2-40B4-BE49-F238E27FC236}">
                <a16:creationId xmlns:a16="http://schemas.microsoft.com/office/drawing/2014/main" id="{0A355216-996A-D0DF-5F84-39D8E11E625D}"/>
              </a:ext>
            </a:extLst>
          </p:cNvPr>
          <p:cNvCxnSpPr>
            <a:cxnSpLocks/>
            <a:stCxn id="5" idx="1"/>
            <a:endCxn id="2" idx="0"/>
          </p:cNvCxnSpPr>
          <p:nvPr/>
        </p:nvCxnSpPr>
        <p:spPr>
          <a:xfrm rot="16200000" flipH="1" flipV="1">
            <a:off x="3993679" y="3122392"/>
            <a:ext cx="590686" cy="1784369"/>
          </a:xfrm>
          <a:prstGeom prst="bentConnector3">
            <a:avLst>
              <a:gd name="adj1" fmla="val -7271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178BB8C2-9C19-70B0-81FC-9F52799A68FF}"/>
              </a:ext>
            </a:extLst>
          </p:cNvPr>
          <p:cNvCxnSpPr>
            <a:cxnSpLocks/>
            <a:stCxn id="6" idx="2"/>
            <a:endCxn id="2" idx="0"/>
          </p:cNvCxnSpPr>
          <p:nvPr/>
        </p:nvCxnSpPr>
        <p:spPr>
          <a:xfrm rot="10800000" flipV="1">
            <a:off x="3396839" y="2654851"/>
            <a:ext cx="2201555" cy="16550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70529F27-9BE1-FB46-13BF-DF1FACC9746A}"/>
              </a:ext>
            </a:extLst>
          </p:cNvPr>
          <p:cNvCxnSpPr>
            <a:stCxn id="7" idx="3"/>
            <a:endCxn id="2" idx="0"/>
          </p:cNvCxnSpPr>
          <p:nvPr/>
        </p:nvCxnSpPr>
        <p:spPr>
          <a:xfrm rot="5400000">
            <a:off x="3037562" y="2041302"/>
            <a:ext cx="2627892" cy="190934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46B64C2-50D6-6091-8208-81B41889DD1A}"/>
              </a:ext>
            </a:extLst>
          </p:cNvPr>
          <p:cNvCxnSpPr>
            <a:cxnSpLocks/>
            <a:stCxn id="9" idx="4"/>
            <a:endCxn id="2" idx="0"/>
          </p:cNvCxnSpPr>
          <p:nvPr/>
        </p:nvCxnSpPr>
        <p:spPr>
          <a:xfrm rot="16200000" flipH="1">
            <a:off x="1761862" y="2674943"/>
            <a:ext cx="2583727" cy="68622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98609CA4-B8EB-563A-514E-34164C0A04DA}"/>
              </a:ext>
            </a:extLst>
          </p:cNvPr>
          <p:cNvCxnSpPr>
            <a:cxnSpLocks/>
            <a:stCxn id="10" idx="5"/>
            <a:endCxn id="2" idx="0"/>
          </p:cNvCxnSpPr>
          <p:nvPr/>
        </p:nvCxnSpPr>
        <p:spPr>
          <a:xfrm rot="16200000" flipH="1">
            <a:off x="1207293" y="2120373"/>
            <a:ext cx="2734468" cy="164462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24D9BFEA-76DC-9A5C-A331-99B479E5F34F}"/>
              </a:ext>
            </a:extLst>
          </p:cNvPr>
          <p:cNvCxnSpPr>
            <a:cxnSpLocks/>
            <a:stCxn id="11" idx="6"/>
            <a:endCxn id="2" idx="0"/>
          </p:cNvCxnSpPr>
          <p:nvPr/>
        </p:nvCxnSpPr>
        <p:spPr>
          <a:xfrm>
            <a:off x="1540123" y="2255147"/>
            <a:ext cx="1856714" cy="205477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722AFD41-EC74-4FD8-2325-5018577228FC}"/>
              </a:ext>
            </a:extLst>
          </p:cNvPr>
          <p:cNvCxnSpPr>
            <a:cxnSpLocks/>
            <a:stCxn id="12" idx="7"/>
            <a:endCxn id="2" idx="0"/>
          </p:cNvCxnSpPr>
          <p:nvPr/>
        </p:nvCxnSpPr>
        <p:spPr>
          <a:xfrm rot="16200000" flipH="1">
            <a:off x="1705615" y="2618696"/>
            <a:ext cx="1335824" cy="2046622"/>
          </a:xfrm>
          <a:prstGeom prst="bentConnector3">
            <a:avLst>
              <a:gd name="adj1" fmla="val -3186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B4FC2371-9AC0-8249-D5BA-FBCF7898DC20}"/>
              </a:ext>
            </a:extLst>
          </p:cNvPr>
          <p:cNvCxnSpPr>
            <a:cxnSpLocks/>
            <a:stCxn id="13" idx="6"/>
            <a:endCxn id="2" idx="0"/>
          </p:cNvCxnSpPr>
          <p:nvPr/>
        </p:nvCxnSpPr>
        <p:spPr>
          <a:xfrm flipV="1">
            <a:off x="1597901" y="4309920"/>
            <a:ext cx="1798937" cy="151633"/>
          </a:xfrm>
          <a:prstGeom prst="bentConnector4">
            <a:avLst>
              <a:gd name="adj1" fmla="val 11632"/>
              <a:gd name="adj2" fmla="val 52177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61E9C2-5A7A-B942-D01E-896641E3FEAE}"/>
              </a:ext>
            </a:extLst>
          </p:cNvPr>
          <p:cNvCxnSpPr>
            <a:cxnSpLocks/>
            <a:stCxn id="2" idx="2"/>
            <a:endCxn id="3" idx="0"/>
          </p:cNvCxnSpPr>
          <p:nvPr/>
        </p:nvCxnSpPr>
        <p:spPr>
          <a:xfrm>
            <a:off x="3396837" y="5997136"/>
            <a:ext cx="21632" cy="834316"/>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3425C6E3-0ABC-449E-45C6-0467D950C906}"/>
              </a:ext>
            </a:extLst>
          </p:cNvPr>
          <p:cNvCxnSpPr>
            <a:stCxn id="4" idx="2"/>
            <a:endCxn id="2" idx="3"/>
          </p:cNvCxnSpPr>
          <p:nvPr/>
        </p:nvCxnSpPr>
        <p:spPr>
          <a:xfrm flipH="1" flipV="1">
            <a:off x="4777286" y="5153528"/>
            <a:ext cx="1255798" cy="1150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4" name="Arrow: Down 23">
            <a:extLst>
              <a:ext uri="{FF2B5EF4-FFF2-40B4-BE49-F238E27FC236}">
                <a16:creationId xmlns:a16="http://schemas.microsoft.com/office/drawing/2014/main" id="{2BDA14BB-5E4E-DC53-60E7-ADB125069A35}"/>
              </a:ext>
            </a:extLst>
          </p:cNvPr>
          <p:cNvSpPr/>
          <p:nvPr/>
        </p:nvSpPr>
        <p:spPr>
          <a:xfrm>
            <a:off x="2839211" y="6153028"/>
            <a:ext cx="286256" cy="471948"/>
          </a:xfrm>
          <a:prstGeom prst="down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5" name="Arrow: Left 24">
            <a:extLst>
              <a:ext uri="{FF2B5EF4-FFF2-40B4-BE49-F238E27FC236}">
                <a16:creationId xmlns:a16="http://schemas.microsoft.com/office/drawing/2014/main" id="{2013ECDF-4E9F-BC6E-4FD5-848155D5F83B}"/>
              </a:ext>
            </a:extLst>
          </p:cNvPr>
          <p:cNvSpPr/>
          <p:nvPr/>
        </p:nvSpPr>
        <p:spPr>
          <a:xfrm>
            <a:off x="5181206" y="4764544"/>
            <a:ext cx="484229" cy="3610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cxnSp>
        <p:nvCxnSpPr>
          <p:cNvPr id="26" name="Connector: Elbow 25">
            <a:extLst>
              <a:ext uri="{FF2B5EF4-FFF2-40B4-BE49-F238E27FC236}">
                <a16:creationId xmlns:a16="http://schemas.microsoft.com/office/drawing/2014/main" id="{345B3877-F197-28BE-B9AE-AB003D716BD3}"/>
              </a:ext>
            </a:extLst>
          </p:cNvPr>
          <p:cNvCxnSpPr/>
          <p:nvPr/>
        </p:nvCxnSpPr>
        <p:spPr>
          <a:xfrm rot="5400000">
            <a:off x="2589919" y="2626735"/>
            <a:ext cx="2490104" cy="87626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Arrow: Down 26">
            <a:extLst>
              <a:ext uri="{FF2B5EF4-FFF2-40B4-BE49-F238E27FC236}">
                <a16:creationId xmlns:a16="http://schemas.microsoft.com/office/drawing/2014/main" id="{4DED34DC-29FD-F35C-C82F-25C99D302AAC}"/>
              </a:ext>
            </a:extLst>
          </p:cNvPr>
          <p:cNvSpPr/>
          <p:nvPr/>
        </p:nvSpPr>
        <p:spPr>
          <a:xfrm>
            <a:off x="3500843" y="3686338"/>
            <a:ext cx="286256" cy="4719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8" name="Rectangle 27">
            <a:extLst>
              <a:ext uri="{FF2B5EF4-FFF2-40B4-BE49-F238E27FC236}">
                <a16:creationId xmlns:a16="http://schemas.microsoft.com/office/drawing/2014/main" id="{2AED98A3-5DC1-5531-22A7-BD74F59B14FE}"/>
              </a:ext>
            </a:extLst>
          </p:cNvPr>
          <p:cNvSpPr/>
          <p:nvPr/>
        </p:nvSpPr>
        <p:spPr>
          <a:xfrm>
            <a:off x="9328667" y="4572441"/>
            <a:ext cx="2996872" cy="1451242"/>
          </a:xfrm>
          <a:prstGeom prst="rect">
            <a:avLst/>
          </a:prstGeom>
          <a:solidFill>
            <a:srgbClr val="00B0F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60" dirty="0">
                <a:solidFill>
                  <a:schemeClr val="bg1"/>
                </a:solidFill>
              </a:rPr>
              <a:t>Stroke Model</a:t>
            </a:r>
          </a:p>
        </p:txBody>
      </p:sp>
      <p:sp>
        <p:nvSpPr>
          <p:cNvPr id="29" name="Oval 28">
            <a:extLst>
              <a:ext uri="{FF2B5EF4-FFF2-40B4-BE49-F238E27FC236}">
                <a16:creationId xmlns:a16="http://schemas.microsoft.com/office/drawing/2014/main" id="{9516A7BC-9DDA-5C51-A040-8C250820C0AA}"/>
              </a:ext>
            </a:extLst>
          </p:cNvPr>
          <p:cNvSpPr/>
          <p:nvPr/>
        </p:nvSpPr>
        <p:spPr>
          <a:xfrm>
            <a:off x="7870216" y="2054163"/>
            <a:ext cx="1795984" cy="145124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hypertension</a:t>
            </a:r>
          </a:p>
        </p:txBody>
      </p:sp>
      <p:sp>
        <p:nvSpPr>
          <p:cNvPr id="30" name="Oval 29">
            <a:extLst>
              <a:ext uri="{FF2B5EF4-FFF2-40B4-BE49-F238E27FC236}">
                <a16:creationId xmlns:a16="http://schemas.microsoft.com/office/drawing/2014/main" id="{2C6E73A0-A1A8-FCAF-3980-4161BEF62843}"/>
              </a:ext>
            </a:extLst>
          </p:cNvPr>
          <p:cNvSpPr/>
          <p:nvPr/>
        </p:nvSpPr>
        <p:spPr>
          <a:xfrm>
            <a:off x="9057659" y="849830"/>
            <a:ext cx="1675416" cy="145124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80" dirty="0">
                <a:solidFill>
                  <a:schemeClr val="bg1"/>
                </a:solidFill>
              </a:rPr>
              <a:t>Ever</a:t>
            </a:r>
          </a:p>
          <a:p>
            <a:pPr algn="ctr"/>
            <a:r>
              <a:rPr lang="en-US" sz="1680" dirty="0">
                <a:solidFill>
                  <a:schemeClr val="bg1"/>
                </a:solidFill>
              </a:rPr>
              <a:t>Married</a:t>
            </a:r>
          </a:p>
        </p:txBody>
      </p:sp>
      <p:sp>
        <p:nvSpPr>
          <p:cNvPr id="31" name="Oval 30">
            <a:extLst>
              <a:ext uri="{FF2B5EF4-FFF2-40B4-BE49-F238E27FC236}">
                <a16:creationId xmlns:a16="http://schemas.microsoft.com/office/drawing/2014/main" id="{EEB43B62-D1B5-18C4-FA0D-EB15710817B1}"/>
              </a:ext>
            </a:extLst>
          </p:cNvPr>
          <p:cNvSpPr/>
          <p:nvPr/>
        </p:nvSpPr>
        <p:spPr>
          <a:xfrm>
            <a:off x="10752743" y="672520"/>
            <a:ext cx="1675416" cy="145124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80" dirty="0">
                <a:solidFill>
                  <a:schemeClr val="bg1"/>
                </a:solidFill>
              </a:rPr>
              <a:t>Work</a:t>
            </a:r>
          </a:p>
          <a:p>
            <a:pPr algn="ctr"/>
            <a:r>
              <a:rPr lang="en-US" sz="1680" dirty="0">
                <a:solidFill>
                  <a:schemeClr val="bg1"/>
                </a:solidFill>
              </a:rPr>
              <a:t>Type</a:t>
            </a:r>
          </a:p>
        </p:txBody>
      </p:sp>
      <p:sp>
        <p:nvSpPr>
          <p:cNvPr id="32" name="Oval 31">
            <a:extLst>
              <a:ext uri="{FF2B5EF4-FFF2-40B4-BE49-F238E27FC236}">
                <a16:creationId xmlns:a16="http://schemas.microsoft.com/office/drawing/2014/main" id="{56AB16C1-B7C2-6D6C-7800-68A2AAB807CC}"/>
              </a:ext>
            </a:extLst>
          </p:cNvPr>
          <p:cNvSpPr/>
          <p:nvPr/>
        </p:nvSpPr>
        <p:spPr>
          <a:xfrm>
            <a:off x="12447827" y="975366"/>
            <a:ext cx="1675416" cy="145124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80" dirty="0">
                <a:solidFill>
                  <a:schemeClr val="bg1"/>
                </a:solidFill>
              </a:rPr>
              <a:t>Avg Glucose Level</a:t>
            </a:r>
          </a:p>
        </p:txBody>
      </p:sp>
      <p:sp>
        <p:nvSpPr>
          <p:cNvPr id="33" name="Oval 32">
            <a:extLst>
              <a:ext uri="{FF2B5EF4-FFF2-40B4-BE49-F238E27FC236}">
                <a16:creationId xmlns:a16="http://schemas.microsoft.com/office/drawing/2014/main" id="{42406863-F53C-4ED4-794F-8723824C79E8}"/>
              </a:ext>
            </a:extLst>
          </p:cNvPr>
          <p:cNvSpPr/>
          <p:nvPr/>
        </p:nvSpPr>
        <p:spPr>
          <a:xfrm>
            <a:off x="12896455" y="2426608"/>
            <a:ext cx="1675416" cy="145124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80" dirty="0">
                <a:solidFill>
                  <a:schemeClr val="bg1"/>
                </a:solidFill>
              </a:rPr>
              <a:t>BMI</a:t>
            </a:r>
          </a:p>
        </p:txBody>
      </p:sp>
      <p:sp>
        <p:nvSpPr>
          <p:cNvPr id="34" name="Oval 33">
            <a:extLst>
              <a:ext uri="{FF2B5EF4-FFF2-40B4-BE49-F238E27FC236}">
                <a16:creationId xmlns:a16="http://schemas.microsoft.com/office/drawing/2014/main" id="{87528F14-6B3A-2A12-1DFA-6168B922B844}"/>
              </a:ext>
            </a:extLst>
          </p:cNvPr>
          <p:cNvSpPr/>
          <p:nvPr/>
        </p:nvSpPr>
        <p:spPr>
          <a:xfrm>
            <a:off x="12896455" y="3968166"/>
            <a:ext cx="1675416" cy="145124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80" dirty="0">
                <a:solidFill>
                  <a:schemeClr val="bg1"/>
                </a:solidFill>
              </a:rPr>
              <a:t>Smoking Status</a:t>
            </a:r>
          </a:p>
        </p:txBody>
      </p:sp>
      <p:cxnSp>
        <p:nvCxnSpPr>
          <p:cNvPr id="35" name="Connector: Elbow 34">
            <a:extLst>
              <a:ext uri="{FF2B5EF4-FFF2-40B4-BE49-F238E27FC236}">
                <a16:creationId xmlns:a16="http://schemas.microsoft.com/office/drawing/2014/main" id="{6DBB0929-730D-B29C-913E-2968DB0AF5B9}"/>
              </a:ext>
            </a:extLst>
          </p:cNvPr>
          <p:cNvCxnSpPr>
            <a:stCxn id="29" idx="5"/>
            <a:endCxn id="28" idx="0"/>
          </p:cNvCxnSpPr>
          <p:nvPr/>
        </p:nvCxnSpPr>
        <p:spPr>
          <a:xfrm rot="16200000" flipH="1">
            <a:off x="9475361" y="3220697"/>
            <a:ext cx="1279566" cy="142392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5B14D967-058E-8F13-D0A0-528769783690}"/>
              </a:ext>
            </a:extLst>
          </p:cNvPr>
          <p:cNvCxnSpPr>
            <a:stCxn id="30" idx="4"/>
            <a:endCxn id="28" idx="0"/>
          </p:cNvCxnSpPr>
          <p:nvPr/>
        </p:nvCxnSpPr>
        <p:spPr>
          <a:xfrm rot="16200000" flipH="1">
            <a:off x="9225549" y="2970888"/>
            <a:ext cx="2271370" cy="93173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42E80D76-78DD-D691-E631-4DF06DA2CE03}"/>
              </a:ext>
            </a:extLst>
          </p:cNvPr>
          <p:cNvCxnSpPr>
            <a:cxnSpLocks/>
            <a:stCxn id="31" idx="4"/>
            <a:endCxn id="28" idx="0"/>
          </p:cNvCxnSpPr>
          <p:nvPr/>
        </p:nvCxnSpPr>
        <p:spPr>
          <a:xfrm rot="5400000">
            <a:off x="9984438" y="2966429"/>
            <a:ext cx="2448679" cy="763348"/>
          </a:xfrm>
          <a:prstGeom prst="bentConnector3">
            <a:avLst>
              <a:gd name="adj1" fmla="val 3361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E91B9FB9-E1D3-6950-9381-BC22904EBF0C}"/>
              </a:ext>
            </a:extLst>
          </p:cNvPr>
          <p:cNvCxnSpPr>
            <a:stCxn id="32" idx="3"/>
            <a:endCxn id="28" idx="0"/>
          </p:cNvCxnSpPr>
          <p:nvPr/>
        </p:nvCxnSpPr>
        <p:spPr>
          <a:xfrm rot="5400000">
            <a:off x="10580964" y="2460220"/>
            <a:ext cx="2358362" cy="186608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id="{85DB752F-E1E7-10CB-8C80-B58E15694790}"/>
              </a:ext>
            </a:extLst>
          </p:cNvPr>
          <p:cNvCxnSpPr>
            <a:stCxn id="33" idx="3"/>
            <a:endCxn id="28" idx="0"/>
          </p:cNvCxnSpPr>
          <p:nvPr/>
        </p:nvCxnSpPr>
        <p:spPr>
          <a:xfrm rot="5400000">
            <a:off x="11530898" y="2961525"/>
            <a:ext cx="907121" cy="2314711"/>
          </a:xfrm>
          <a:prstGeom prst="bentConnector3">
            <a:avLst>
              <a:gd name="adj1" fmla="val 2138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ctor: Elbow 39">
            <a:extLst>
              <a:ext uri="{FF2B5EF4-FFF2-40B4-BE49-F238E27FC236}">
                <a16:creationId xmlns:a16="http://schemas.microsoft.com/office/drawing/2014/main" id="{E1D8B03E-6750-75E6-0FA1-CAC519E83F9E}"/>
              </a:ext>
            </a:extLst>
          </p:cNvPr>
          <p:cNvCxnSpPr>
            <a:stCxn id="34" idx="1"/>
            <a:endCxn id="28" idx="0"/>
          </p:cNvCxnSpPr>
          <p:nvPr/>
        </p:nvCxnSpPr>
        <p:spPr>
          <a:xfrm rot="16200000" flipH="1" flipV="1">
            <a:off x="11788586" y="3219213"/>
            <a:ext cx="391745" cy="2314711"/>
          </a:xfrm>
          <a:prstGeom prst="bentConnector3">
            <a:avLst>
              <a:gd name="adj1" fmla="val -380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20B0DDBE-04AF-FAB6-CDB7-BD02CC252DF3}"/>
              </a:ext>
            </a:extLst>
          </p:cNvPr>
          <p:cNvCxnSpPr>
            <a:endCxn id="28" idx="0"/>
          </p:cNvCxnSpPr>
          <p:nvPr/>
        </p:nvCxnSpPr>
        <p:spPr>
          <a:xfrm flipV="1">
            <a:off x="7708500" y="4572441"/>
            <a:ext cx="3118603" cy="592588"/>
          </a:xfrm>
          <a:prstGeom prst="bentConnector4">
            <a:avLst>
              <a:gd name="adj1" fmla="val 25976"/>
              <a:gd name="adj2" fmla="val 164262"/>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Arrow: Right 41">
            <a:extLst>
              <a:ext uri="{FF2B5EF4-FFF2-40B4-BE49-F238E27FC236}">
                <a16:creationId xmlns:a16="http://schemas.microsoft.com/office/drawing/2014/main" id="{C911D927-3180-5628-10A3-EC635ECD3D0A}"/>
              </a:ext>
            </a:extLst>
          </p:cNvPr>
          <p:cNvSpPr/>
          <p:nvPr/>
        </p:nvSpPr>
        <p:spPr>
          <a:xfrm>
            <a:off x="7803205" y="4670574"/>
            <a:ext cx="572569" cy="396320"/>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3" name="Arrow: Down 42">
            <a:extLst>
              <a:ext uri="{FF2B5EF4-FFF2-40B4-BE49-F238E27FC236}">
                <a16:creationId xmlns:a16="http://schemas.microsoft.com/office/drawing/2014/main" id="{14714BCB-E631-FC17-BEFA-430804479511}"/>
              </a:ext>
            </a:extLst>
          </p:cNvPr>
          <p:cNvSpPr/>
          <p:nvPr/>
        </p:nvSpPr>
        <p:spPr>
          <a:xfrm>
            <a:off x="10972561" y="3982429"/>
            <a:ext cx="260276" cy="479124"/>
          </a:xfrm>
          <a:prstGeom prst="downArrow">
            <a:avLst/>
          </a:prstGeom>
          <a:solidFill>
            <a:srgbClr val="00B0F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cxnSp>
        <p:nvCxnSpPr>
          <p:cNvPr id="44" name="Connector: Elbow 43">
            <a:extLst>
              <a:ext uri="{FF2B5EF4-FFF2-40B4-BE49-F238E27FC236}">
                <a16:creationId xmlns:a16="http://schemas.microsoft.com/office/drawing/2014/main" id="{3D3EF1B2-B4ED-A3A6-3099-83294D716C59}"/>
              </a:ext>
            </a:extLst>
          </p:cNvPr>
          <p:cNvCxnSpPr>
            <a:cxnSpLocks/>
            <a:stCxn id="3" idx="6"/>
          </p:cNvCxnSpPr>
          <p:nvPr/>
        </p:nvCxnSpPr>
        <p:spPr>
          <a:xfrm flipV="1">
            <a:off x="4256177" y="5298062"/>
            <a:ext cx="5072490" cy="2232464"/>
          </a:xfrm>
          <a:prstGeom prst="bentConnector3">
            <a:avLst>
              <a:gd name="adj1" fmla="val 71324"/>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45" name="Arrow: Right 44">
            <a:extLst>
              <a:ext uri="{FF2B5EF4-FFF2-40B4-BE49-F238E27FC236}">
                <a16:creationId xmlns:a16="http://schemas.microsoft.com/office/drawing/2014/main" id="{2F0C9EB7-BE7F-B9F2-8994-A5C01B8D57C4}"/>
              </a:ext>
            </a:extLst>
          </p:cNvPr>
          <p:cNvSpPr/>
          <p:nvPr/>
        </p:nvSpPr>
        <p:spPr>
          <a:xfrm>
            <a:off x="5028929" y="6951821"/>
            <a:ext cx="1405703" cy="527423"/>
          </a:xfrm>
          <a:prstGeom prst="right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6" name="Arrow: Right 45">
            <a:extLst>
              <a:ext uri="{FF2B5EF4-FFF2-40B4-BE49-F238E27FC236}">
                <a16:creationId xmlns:a16="http://schemas.microsoft.com/office/drawing/2014/main" id="{D6BCDECF-516D-D137-F512-B18DC58EEB69}"/>
              </a:ext>
            </a:extLst>
          </p:cNvPr>
          <p:cNvSpPr/>
          <p:nvPr/>
        </p:nvSpPr>
        <p:spPr>
          <a:xfrm>
            <a:off x="8302938" y="5430536"/>
            <a:ext cx="700699" cy="433566"/>
          </a:xfrm>
          <a:prstGeom prst="right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7" name="Oval 46">
            <a:extLst>
              <a:ext uri="{FF2B5EF4-FFF2-40B4-BE49-F238E27FC236}">
                <a16:creationId xmlns:a16="http://schemas.microsoft.com/office/drawing/2014/main" id="{F163CB5C-8CC8-26D0-039C-5A2FC3AD235C}"/>
              </a:ext>
            </a:extLst>
          </p:cNvPr>
          <p:cNvSpPr/>
          <p:nvPr/>
        </p:nvSpPr>
        <p:spPr>
          <a:xfrm>
            <a:off x="9688527" y="6624976"/>
            <a:ext cx="2277150" cy="1604624"/>
          </a:xfrm>
          <a:prstGeom prst="ellipse">
            <a:avLst/>
          </a:prstGeom>
          <a:solidFill>
            <a:srgbClr val="00B0F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60" dirty="0"/>
              <a:t>Stroke prediction</a:t>
            </a:r>
          </a:p>
        </p:txBody>
      </p:sp>
      <p:cxnSp>
        <p:nvCxnSpPr>
          <p:cNvPr id="48" name="Straight Arrow Connector 47">
            <a:extLst>
              <a:ext uri="{FF2B5EF4-FFF2-40B4-BE49-F238E27FC236}">
                <a16:creationId xmlns:a16="http://schemas.microsoft.com/office/drawing/2014/main" id="{84CBAF20-666B-1733-0068-3AFE9E6EBDE5}"/>
              </a:ext>
            </a:extLst>
          </p:cNvPr>
          <p:cNvCxnSpPr>
            <a:cxnSpLocks/>
            <a:endCxn id="47" idx="0"/>
          </p:cNvCxnSpPr>
          <p:nvPr/>
        </p:nvCxnSpPr>
        <p:spPr>
          <a:xfrm flipH="1">
            <a:off x="10827102" y="6023683"/>
            <a:ext cx="2" cy="601293"/>
          </a:xfrm>
          <a:prstGeom prst="straightConnector1">
            <a:avLst/>
          </a:prstGeom>
          <a:ln w="571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Arrow: Down 48">
            <a:extLst>
              <a:ext uri="{FF2B5EF4-FFF2-40B4-BE49-F238E27FC236}">
                <a16:creationId xmlns:a16="http://schemas.microsoft.com/office/drawing/2014/main" id="{AB40400E-7097-359D-2073-664D45DC0B9F}"/>
              </a:ext>
            </a:extLst>
          </p:cNvPr>
          <p:cNvSpPr/>
          <p:nvPr/>
        </p:nvSpPr>
        <p:spPr>
          <a:xfrm>
            <a:off x="11265487" y="6134571"/>
            <a:ext cx="286256" cy="471948"/>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7" name="TextBox 56">
            <a:extLst>
              <a:ext uri="{FF2B5EF4-FFF2-40B4-BE49-F238E27FC236}">
                <a16:creationId xmlns:a16="http://schemas.microsoft.com/office/drawing/2014/main" id="{27235AEB-BCE0-0030-CE6B-3A93DFB43F38}"/>
              </a:ext>
            </a:extLst>
          </p:cNvPr>
          <p:cNvSpPr txBox="1"/>
          <p:nvPr/>
        </p:nvSpPr>
        <p:spPr>
          <a:xfrm>
            <a:off x="4732312" y="-112503"/>
            <a:ext cx="7348652" cy="891911"/>
          </a:xfrm>
          <a:prstGeom prst="rect">
            <a:avLst/>
          </a:prstGeom>
          <a:noFill/>
        </p:spPr>
        <p:txBody>
          <a:bodyPr wrap="square">
            <a:spAutoFit/>
          </a:bodyPr>
          <a:lstStyle/>
          <a:p>
            <a:pPr marL="0" marR="0" algn="just">
              <a:lnSpc>
                <a:spcPct val="115000"/>
              </a:lnSpc>
              <a:spcBef>
                <a:spcPts val="1200"/>
              </a:spcBef>
            </a:pPr>
            <a:r>
              <a:rPr lang="en-US" sz="4800" b="1" dirty="0">
                <a:solidFill>
                  <a:srgbClr val="1F497D"/>
                </a:solidFill>
                <a:effectLst/>
                <a:latin typeface="Calibri" panose="020F0502020204030204" pitchFamily="34" charset="0"/>
                <a:ea typeface="Calibri" panose="020F0502020204030204" pitchFamily="34" charset="0"/>
                <a:cs typeface="Calibri" panose="020F0502020204030204" pitchFamily="34" charset="0"/>
              </a:rPr>
              <a:t>Model Architecture</a:t>
            </a:r>
            <a:endParaRPr lang="en-US" sz="4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655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42" grpId="0" animBg="1"/>
      <p:bldP spid="43" grpId="0" animBg="1"/>
      <p:bldP spid="45" grpId="0" animBg="1"/>
      <p:bldP spid="46" grpId="0" animBg="1"/>
      <p:bldP spid="47" grpId="0" animBg="1"/>
      <p:bldP spid="4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4C87B9-B37C-4DB0-212D-5C0D61C5FC8F}"/>
              </a:ext>
            </a:extLst>
          </p:cNvPr>
          <p:cNvSpPr txBox="1"/>
          <p:nvPr/>
        </p:nvSpPr>
        <p:spPr>
          <a:xfrm>
            <a:off x="463843" y="1303782"/>
            <a:ext cx="6055112" cy="707886"/>
          </a:xfrm>
          <a:prstGeom prst="rect">
            <a:avLst/>
          </a:prstGeom>
          <a:noFill/>
        </p:spPr>
        <p:txBody>
          <a:bodyPr wrap="square">
            <a:spAutoFit/>
          </a:bodyPr>
          <a:lstStyle/>
          <a:p>
            <a:r>
              <a:rPr lang="en-US" sz="4000" b="1" spc="-10" dirty="0">
                <a:solidFill>
                  <a:schemeClr val="accent1">
                    <a:lumMod val="50000"/>
                  </a:schemeClr>
                </a:solidFill>
                <a:effectLst/>
                <a:latin typeface="Calibri" panose="020F0502020204030204" pitchFamily="34" charset="0"/>
                <a:ea typeface="Calibri" panose="020F0502020204030204" pitchFamily="34" charset="0"/>
              </a:rPr>
              <a:t>Resampling data by SMOTE</a:t>
            </a:r>
            <a:endParaRPr lang="en-US" sz="4000" dirty="0">
              <a:solidFill>
                <a:schemeClr val="accent1">
                  <a:lumMod val="50000"/>
                </a:schemeClr>
              </a:solidFill>
            </a:endParaRPr>
          </a:p>
        </p:txBody>
      </p:sp>
      <p:sp>
        <p:nvSpPr>
          <p:cNvPr id="8" name="TextBox 7">
            <a:extLst>
              <a:ext uri="{FF2B5EF4-FFF2-40B4-BE49-F238E27FC236}">
                <a16:creationId xmlns:a16="http://schemas.microsoft.com/office/drawing/2014/main" id="{28A4FF12-5D91-61F4-C0B1-E4F4834DAC82}"/>
              </a:ext>
            </a:extLst>
          </p:cNvPr>
          <p:cNvSpPr txBox="1"/>
          <p:nvPr/>
        </p:nvSpPr>
        <p:spPr>
          <a:xfrm>
            <a:off x="8499127" y="1649261"/>
            <a:ext cx="5053638" cy="362407"/>
          </a:xfrm>
          <a:prstGeom prst="rect">
            <a:avLst/>
          </a:prstGeom>
          <a:noFill/>
        </p:spPr>
        <p:txBody>
          <a:bodyPr wrap="square">
            <a:spAutoFit/>
          </a:bodyPr>
          <a:lstStyle/>
          <a:p>
            <a:pPr>
              <a:lnSpc>
                <a:spcPts val="1425"/>
              </a:lnSpc>
            </a:pPr>
            <a:r>
              <a:rPr lang="en-US" sz="4000" b="1" spc="-10" dirty="0">
                <a:solidFill>
                  <a:schemeClr val="accent1">
                    <a:lumMod val="50000"/>
                  </a:schemeClr>
                </a:solidFill>
                <a:latin typeface="Calibri" panose="020F0502020204030204" pitchFamily="34" charset="0"/>
                <a:ea typeface="Calibri" panose="020F0502020204030204" pitchFamily="34" charset="0"/>
              </a:rPr>
              <a:t>Random Oversampling</a:t>
            </a:r>
          </a:p>
        </p:txBody>
      </p:sp>
      <p:sp>
        <p:nvSpPr>
          <p:cNvPr id="11" name="TextBox 10">
            <a:extLst>
              <a:ext uri="{FF2B5EF4-FFF2-40B4-BE49-F238E27FC236}">
                <a16:creationId xmlns:a16="http://schemas.microsoft.com/office/drawing/2014/main" id="{27C97C2F-D0E5-1007-0A0D-5FC5C0467DED}"/>
              </a:ext>
            </a:extLst>
          </p:cNvPr>
          <p:cNvSpPr txBox="1"/>
          <p:nvPr/>
        </p:nvSpPr>
        <p:spPr>
          <a:xfrm>
            <a:off x="1788591" y="0"/>
            <a:ext cx="11363093" cy="923330"/>
          </a:xfrm>
          <a:prstGeom prst="rect">
            <a:avLst/>
          </a:prstGeom>
          <a:noFill/>
        </p:spPr>
        <p:txBody>
          <a:bodyPr wrap="square" rtlCol="0">
            <a:spAutoFit/>
          </a:bodyPr>
          <a:lstStyle/>
          <a:p>
            <a:r>
              <a:rPr lang="en-US" sz="5400" b="1" dirty="0">
                <a:solidFill>
                  <a:schemeClr val="accent1">
                    <a:lumMod val="50000"/>
                  </a:schemeClr>
                </a:solidFill>
              </a:rPr>
              <a:t>Solution to Deal with Imbalanced Data</a:t>
            </a:r>
          </a:p>
        </p:txBody>
      </p:sp>
      <p:pic>
        <p:nvPicPr>
          <p:cNvPr id="13" name="Picture 12">
            <a:extLst>
              <a:ext uri="{FF2B5EF4-FFF2-40B4-BE49-F238E27FC236}">
                <a16:creationId xmlns:a16="http://schemas.microsoft.com/office/drawing/2014/main" id="{0996A372-D62B-0C79-E678-546CFC25FB50}"/>
              </a:ext>
            </a:extLst>
          </p:cNvPr>
          <p:cNvPicPr>
            <a:picLocks noChangeAspect="1"/>
          </p:cNvPicPr>
          <p:nvPr/>
        </p:nvPicPr>
        <p:blipFill>
          <a:blip r:embed="rId2"/>
          <a:stretch>
            <a:fillRect/>
          </a:stretch>
        </p:blipFill>
        <p:spPr>
          <a:xfrm>
            <a:off x="7446653" y="2303344"/>
            <a:ext cx="7158585" cy="5107258"/>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334CFED2-E1F9-D9A7-99FE-76C7715266A6}"/>
              </a:ext>
            </a:extLst>
          </p:cNvPr>
          <p:cNvPicPr>
            <a:picLocks noChangeAspect="1"/>
          </p:cNvPicPr>
          <p:nvPr/>
        </p:nvPicPr>
        <p:blipFill>
          <a:blip r:embed="rId3"/>
          <a:stretch>
            <a:fillRect/>
          </a:stretch>
        </p:blipFill>
        <p:spPr>
          <a:xfrm>
            <a:off x="25161" y="2274848"/>
            <a:ext cx="6982798" cy="510725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13517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1BC80-6EA8-ECF6-C145-0531FE609CDC}"/>
              </a:ext>
            </a:extLst>
          </p:cNvPr>
          <p:cNvPicPr>
            <a:picLocks noChangeAspect="1"/>
          </p:cNvPicPr>
          <p:nvPr/>
        </p:nvPicPr>
        <p:blipFill>
          <a:blip r:embed="rId2"/>
          <a:stretch>
            <a:fillRect/>
          </a:stretch>
        </p:blipFill>
        <p:spPr>
          <a:xfrm>
            <a:off x="1" y="2110805"/>
            <a:ext cx="6750680" cy="6056712"/>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6599C256-9A0F-003B-7337-7BD0A1C80EF6}"/>
              </a:ext>
            </a:extLst>
          </p:cNvPr>
          <p:cNvSpPr txBox="1"/>
          <p:nvPr/>
        </p:nvSpPr>
        <p:spPr>
          <a:xfrm>
            <a:off x="4240984" y="-19676"/>
            <a:ext cx="6134788" cy="1292662"/>
          </a:xfrm>
          <a:prstGeom prst="rect">
            <a:avLst/>
          </a:prstGeom>
          <a:noFill/>
        </p:spPr>
        <p:txBody>
          <a:bodyPr wrap="square" rtlCol="0">
            <a:spAutoFit/>
          </a:bodyPr>
          <a:lstStyle/>
          <a:p>
            <a:r>
              <a:rPr lang="en-US" sz="6000" dirty="0">
                <a:solidFill>
                  <a:schemeClr val="accent1">
                    <a:lumMod val="50000"/>
                  </a:schemeClr>
                </a:solidFill>
              </a:rPr>
              <a:t>Results of Models</a:t>
            </a:r>
          </a:p>
          <a:p>
            <a:endParaRPr lang="en-US" dirty="0"/>
          </a:p>
        </p:txBody>
      </p:sp>
      <p:sp>
        <p:nvSpPr>
          <p:cNvPr id="29" name="TextBox 28">
            <a:extLst>
              <a:ext uri="{FF2B5EF4-FFF2-40B4-BE49-F238E27FC236}">
                <a16:creationId xmlns:a16="http://schemas.microsoft.com/office/drawing/2014/main" id="{E768C444-E055-7AAB-1A9F-03F97E93A0B7}"/>
              </a:ext>
            </a:extLst>
          </p:cNvPr>
          <p:cNvSpPr txBox="1"/>
          <p:nvPr/>
        </p:nvSpPr>
        <p:spPr>
          <a:xfrm>
            <a:off x="565053" y="1272986"/>
            <a:ext cx="6824546" cy="1200329"/>
          </a:xfrm>
          <a:prstGeom prst="rect">
            <a:avLst/>
          </a:prstGeom>
          <a:noFill/>
        </p:spPr>
        <p:txBody>
          <a:bodyPr wrap="square" rtlCol="0">
            <a:spAutoFit/>
          </a:bodyPr>
          <a:lstStyle/>
          <a:p>
            <a:r>
              <a:rPr lang="en-US" sz="5400" dirty="0">
                <a:solidFill>
                  <a:schemeClr val="accent1">
                    <a:lumMod val="50000"/>
                  </a:schemeClr>
                </a:solidFill>
              </a:rPr>
              <a:t>Heart disease Model</a:t>
            </a:r>
          </a:p>
          <a:p>
            <a:endParaRPr lang="en-US" dirty="0"/>
          </a:p>
        </p:txBody>
      </p:sp>
      <p:pic>
        <p:nvPicPr>
          <p:cNvPr id="34" name="Picture 33">
            <a:extLst>
              <a:ext uri="{FF2B5EF4-FFF2-40B4-BE49-F238E27FC236}">
                <a16:creationId xmlns:a16="http://schemas.microsoft.com/office/drawing/2014/main" id="{D911D699-3555-070F-892A-1EE3256C9ED8}"/>
              </a:ext>
            </a:extLst>
          </p:cNvPr>
          <p:cNvPicPr>
            <a:picLocks noChangeAspect="1"/>
          </p:cNvPicPr>
          <p:nvPr/>
        </p:nvPicPr>
        <p:blipFill>
          <a:blip r:embed="rId3"/>
          <a:stretch>
            <a:fillRect/>
          </a:stretch>
        </p:blipFill>
        <p:spPr>
          <a:xfrm>
            <a:off x="7582830" y="2130481"/>
            <a:ext cx="7009146" cy="6118795"/>
          </a:xfrm>
          <a:prstGeom prst="rect">
            <a:avLst/>
          </a:prstGeom>
          <a:ln w="88900" cap="sq" cmpd="thickThin">
            <a:solidFill>
              <a:srgbClr val="000000"/>
            </a:solidFill>
            <a:prstDash val="solid"/>
            <a:miter lim="800000"/>
          </a:ln>
          <a:effectLst>
            <a:innerShdw blurRad="76200">
              <a:srgbClr val="000000"/>
            </a:innerShdw>
          </a:effectLst>
        </p:spPr>
      </p:pic>
      <p:sp>
        <p:nvSpPr>
          <p:cNvPr id="36" name="TextBox 35">
            <a:extLst>
              <a:ext uri="{FF2B5EF4-FFF2-40B4-BE49-F238E27FC236}">
                <a16:creationId xmlns:a16="http://schemas.microsoft.com/office/drawing/2014/main" id="{C71D9AFA-C743-B9A7-E05E-2B4C95398B60}"/>
              </a:ext>
            </a:extLst>
          </p:cNvPr>
          <p:cNvSpPr txBox="1"/>
          <p:nvPr/>
        </p:nvSpPr>
        <p:spPr>
          <a:xfrm>
            <a:off x="8103174" y="1305560"/>
            <a:ext cx="6488801" cy="1200329"/>
          </a:xfrm>
          <a:prstGeom prst="rect">
            <a:avLst/>
          </a:prstGeom>
          <a:noFill/>
        </p:spPr>
        <p:txBody>
          <a:bodyPr wrap="square" rtlCol="0">
            <a:spAutoFit/>
          </a:bodyPr>
          <a:lstStyle/>
          <a:p>
            <a:r>
              <a:rPr lang="en-US" sz="5400" dirty="0">
                <a:solidFill>
                  <a:schemeClr val="accent1">
                    <a:lumMod val="50000"/>
                  </a:schemeClr>
                </a:solidFill>
              </a:rPr>
              <a:t>Stroke disease Model</a:t>
            </a:r>
          </a:p>
          <a:p>
            <a:endParaRPr lang="en-US" dirty="0"/>
          </a:p>
        </p:txBody>
      </p:sp>
    </p:spTree>
    <p:extLst>
      <p:ext uri="{BB962C8B-B14F-4D97-AF65-F5344CB8AC3E}">
        <p14:creationId xmlns:p14="http://schemas.microsoft.com/office/powerpoint/2010/main" val="331526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0F919-24F6-F231-C2E8-BCFF9EDEFA53}"/>
            </a:ext>
          </a:extLst>
        </p:cNvPr>
        <p:cNvGrpSpPr/>
        <p:nvPr/>
      </p:nvGrpSpPr>
      <p:grpSpPr>
        <a:xfrm>
          <a:off x="0" y="0"/>
          <a:ext cx="0" cy="0"/>
          <a:chOff x="0" y="0"/>
          <a:chExt cx="0" cy="0"/>
        </a:xfrm>
      </p:grpSpPr>
      <p:sp>
        <p:nvSpPr>
          <p:cNvPr id="61" name="Straight Connector 2">
            <a:extLst>
              <a:ext uri="{FF2B5EF4-FFF2-40B4-BE49-F238E27FC236}">
                <a16:creationId xmlns:a16="http://schemas.microsoft.com/office/drawing/2014/main" id="{7C2B02C3-A3E1-742F-3A56-70264843C91B}"/>
              </a:ext>
            </a:extLst>
          </p:cNvPr>
          <p:cNvSpPr/>
          <p:nvPr/>
        </p:nvSpPr>
        <p:spPr>
          <a:xfrm flipV="1">
            <a:off x="8310422" y="7326093"/>
            <a:ext cx="5948809" cy="32243"/>
          </a:xfrm>
          <a:prstGeom prst="line">
            <a:avLst/>
          </a:prstGeom>
          <a:ln w="34925">
            <a:solidFill>
              <a:schemeClr val="accent1"/>
            </a:solidFill>
            <a:miter/>
          </a:ln>
          <a:effectLst>
            <a:outerShdw blurRad="50800" dist="38100" dir="5400000" rotWithShape="0">
              <a:srgbClr val="000000">
                <a:alpha val="40000"/>
              </a:srgbClr>
            </a:outerShdw>
          </a:effectLst>
        </p:spPr>
        <p:txBody>
          <a:bodyPr lIns="45719" rIns="45719"/>
          <a:lstStyle/>
          <a:p>
            <a:endParaRPr dirty="0"/>
          </a:p>
        </p:txBody>
      </p:sp>
      <p:sp>
        <p:nvSpPr>
          <p:cNvPr id="62" name="Straight Connector 13">
            <a:extLst>
              <a:ext uri="{FF2B5EF4-FFF2-40B4-BE49-F238E27FC236}">
                <a16:creationId xmlns:a16="http://schemas.microsoft.com/office/drawing/2014/main" id="{24563286-B972-95CB-0B71-C9F79E99D813}"/>
              </a:ext>
            </a:extLst>
          </p:cNvPr>
          <p:cNvSpPr/>
          <p:nvPr/>
        </p:nvSpPr>
        <p:spPr>
          <a:xfrm flipH="1" flipV="1">
            <a:off x="14259230" y="588314"/>
            <a:ext cx="1" cy="6719497"/>
          </a:xfrm>
          <a:prstGeom prst="line">
            <a:avLst/>
          </a:prstGeom>
          <a:ln w="34925">
            <a:solidFill>
              <a:schemeClr val="accent1"/>
            </a:solidFill>
            <a:miter/>
          </a:ln>
          <a:effectLst>
            <a:outerShdw blurRad="50800" dist="38100" dir="2700000" rotWithShape="0">
              <a:srgbClr val="000000">
                <a:alpha val="40000"/>
              </a:srgbClr>
            </a:outerShdw>
          </a:effectLst>
        </p:spPr>
        <p:txBody>
          <a:bodyPr lIns="45719" rIns="45719"/>
          <a:lstStyle/>
          <a:p>
            <a:endParaRPr/>
          </a:p>
        </p:txBody>
      </p:sp>
      <p:sp>
        <p:nvSpPr>
          <p:cNvPr id="63" name="Straight Connector 16">
            <a:extLst>
              <a:ext uri="{FF2B5EF4-FFF2-40B4-BE49-F238E27FC236}">
                <a16:creationId xmlns:a16="http://schemas.microsoft.com/office/drawing/2014/main" id="{E8CF4984-CE23-E202-F89C-C2E6ABABD3BE}"/>
              </a:ext>
            </a:extLst>
          </p:cNvPr>
          <p:cNvSpPr/>
          <p:nvPr/>
        </p:nvSpPr>
        <p:spPr>
          <a:xfrm flipH="1" flipV="1">
            <a:off x="814959" y="549699"/>
            <a:ext cx="13385104" cy="41918"/>
          </a:xfrm>
          <a:prstGeom prst="line">
            <a:avLst/>
          </a:prstGeom>
          <a:ln w="34925">
            <a:solidFill>
              <a:schemeClr val="accent1"/>
            </a:solidFill>
            <a:miter/>
          </a:ln>
        </p:spPr>
        <p:txBody>
          <a:bodyPr lIns="45719" rIns="45719"/>
          <a:lstStyle/>
          <a:p>
            <a:endParaRPr dirty="0"/>
          </a:p>
        </p:txBody>
      </p:sp>
      <p:sp>
        <p:nvSpPr>
          <p:cNvPr id="64" name="Straight Connector 19">
            <a:extLst>
              <a:ext uri="{FF2B5EF4-FFF2-40B4-BE49-F238E27FC236}">
                <a16:creationId xmlns:a16="http://schemas.microsoft.com/office/drawing/2014/main" id="{F801942A-8A3D-5271-B9E2-DB47794B22BF}"/>
              </a:ext>
            </a:extLst>
          </p:cNvPr>
          <p:cNvSpPr/>
          <p:nvPr/>
        </p:nvSpPr>
        <p:spPr>
          <a:xfrm>
            <a:off x="814959" y="558946"/>
            <a:ext cx="59167" cy="6719498"/>
          </a:xfrm>
          <a:prstGeom prst="line">
            <a:avLst/>
          </a:prstGeom>
          <a:ln w="34925">
            <a:solidFill>
              <a:schemeClr val="accent1"/>
            </a:solidFill>
            <a:miter/>
          </a:ln>
        </p:spPr>
        <p:txBody>
          <a:bodyPr lIns="45719" rIns="45719"/>
          <a:lstStyle/>
          <a:p>
            <a:endParaRPr/>
          </a:p>
        </p:txBody>
      </p:sp>
      <p:sp>
        <p:nvSpPr>
          <p:cNvPr id="65" name="Straight Connector 21">
            <a:extLst>
              <a:ext uri="{FF2B5EF4-FFF2-40B4-BE49-F238E27FC236}">
                <a16:creationId xmlns:a16="http://schemas.microsoft.com/office/drawing/2014/main" id="{2AD937BB-2D74-2D3D-1A35-2DB90ED257A3}"/>
              </a:ext>
            </a:extLst>
          </p:cNvPr>
          <p:cNvSpPr/>
          <p:nvPr/>
        </p:nvSpPr>
        <p:spPr>
          <a:xfrm flipV="1">
            <a:off x="874126" y="7287691"/>
            <a:ext cx="2266889" cy="10243"/>
          </a:xfrm>
          <a:prstGeom prst="line">
            <a:avLst/>
          </a:prstGeom>
          <a:ln w="34925">
            <a:solidFill>
              <a:schemeClr val="accent1"/>
            </a:solidFill>
            <a:miter/>
          </a:ln>
        </p:spPr>
        <p:txBody>
          <a:bodyPr lIns="45719" rIns="45719"/>
          <a:lstStyle/>
          <a:p>
            <a:endParaRPr/>
          </a:p>
        </p:txBody>
      </p:sp>
      <p:sp>
        <p:nvSpPr>
          <p:cNvPr id="66" name="Flowchart: Delay 1">
            <a:extLst>
              <a:ext uri="{FF2B5EF4-FFF2-40B4-BE49-F238E27FC236}">
                <a16:creationId xmlns:a16="http://schemas.microsoft.com/office/drawing/2014/main" id="{9A1D7EBA-C58C-3D5D-5DAF-EB06AED59EDF}"/>
              </a:ext>
            </a:extLst>
          </p:cNvPr>
          <p:cNvSpPr/>
          <p:nvPr/>
        </p:nvSpPr>
        <p:spPr>
          <a:xfrm rot="16200000">
            <a:off x="3886270" y="6422940"/>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C000"/>
          </a:solidFill>
          <a:ln w="12700">
            <a:solidFill>
              <a:srgbClr val="FFC00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solidFill>
                <a:srgbClr val="FFC000"/>
              </a:solidFill>
            </a:endParaRPr>
          </a:p>
        </p:txBody>
      </p:sp>
      <p:sp>
        <p:nvSpPr>
          <p:cNvPr id="67" name="Flowchart: Delay 3">
            <a:extLst>
              <a:ext uri="{FF2B5EF4-FFF2-40B4-BE49-F238E27FC236}">
                <a16:creationId xmlns:a16="http://schemas.microsoft.com/office/drawing/2014/main" id="{0CD23FBC-F946-1683-E832-7AE94F7B0AA6}"/>
              </a:ext>
            </a:extLst>
          </p:cNvPr>
          <p:cNvSpPr/>
          <p:nvPr/>
        </p:nvSpPr>
        <p:spPr>
          <a:xfrm rot="10800000">
            <a:off x="13337225" y="3209548"/>
            <a:ext cx="1258969" cy="1870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0070C0"/>
          </a:solidFill>
          <a:ln w="12700">
            <a:solidFill>
              <a:srgbClr val="0070C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68" name="TextBox 56">
            <a:extLst>
              <a:ext uri="{FF2B5EF4-FFF2-40B4-BE49-F238E27FC236}">
                <a16:creationId xmlns:a16="http://schemas.microsoft.com/office/drawing/2014/main" id="{66409F3E-F724-4310-39F5-857C4D00FA9C}"/>
              </a:ext>
            </a:extLst>
          </p:cNvPr>
          <p:cNvSpPr txBox="1"/>
          <p:nvPr/>
        </p:nvSpPr>
        <p:spPr>
          <a:xfrm>
            <a:off x="1261583" y="3436442"/>
            <a:ext cx="2914149" cy="10926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6000" b="1">
                <a:ln w="10160" cap="flat">
                  <a:solidFill>
                    <a:schemeClr val="accent5"/>
                  </a:solidFill>
                  <a:prstDash val="solid"/>
                  <a:round/>
                </a:ln>
                <a:solidFill>
                  <a:srgbClr val="FFFFFF"/>
                </a:solidFill>
                <a:effectLst>
                  <a:outerShdw blurRad="38100" dist="22860" dir="5400000" rotWithShape="0">
                    <a:srgbClr val="000000">
                      <a:alpha val="30000"/>
                    </a:srgbClr>
                  </a:outerShdw>
                </a:effectLst>
              </a:defRPr>
            </a:lvl1pPr>
          </a:lstStyle>
          <a:p>
            <a:r>
              <a:rPr sz="6500" dirty="0">
                <a:solidFill>
                  <a:srgbClr val="0070C0"/>
                </a:solidFill>
              </a:rPr>
              <a:t>Agenda</a:t>
            </a:r>
          </a:p>
        </p:txBody>
      </p:sp>
      <p:grpSp>
        <p:nvGrpSpPr>
          <p:cNvPr id="69" name="Google Shape;891;p19">
            <a:extLst>
              <a:ext uri="{FF2B5EF4-FFF2-40B4-BE49-F238E27FC236}">
                <a16:creationId xmlns:a16="http://schemas.microsoft.com/office/drawing/2014/main" id="{8ECD894A-415C-1869-7819-F00976AB789E}"/>
              </a:ext>
            </a:extLst>
          </p:cNvPr>
          <p:cNvGrpSpPr/>
          <p:nvPr/>
        </p:nvGrpSpPr>
        <p:grpSpPr>
          <a:xfrm>
            <a:off x="6540078" y="3234513"/>
            <a:ext cx="5974232" cy="1409559"/>
            <a:chOff x="-1" y="-104980"/>
            <a:chExt cx="5564936" cy="866425"/>
          </a:xfrm>
        </p:grpSpPr>
        <p:sp>
          <p:nvSpPr>
            <p:cNvPr id="70" name="Google Shape;892;p19">
              <a:extLst>
                <a:ext uri="{FF2B5EF4-FFF2-40B4-BE49-F238E27FC236}">
                  <a16:creationId xmlns:a16="http://schemas.microsoft.com/office/drawing/2014/main" id="{D6BAA724-8D55-4905-F666-1C07CE4E17B2}"/>
                </a:ext>
              </a:extLst>
            </p:cNvPr>
            <p:cNvSpPr/>
            <p:nvPr/>
          </p:nvSpPr>
          <p:spPr>
            <a:xfrm>
              <a:off x="576265" y="96216"/>
              <a:ext cx="4988670" cy="560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29"/>
                    <a:pt x="20888" y="0"/>
                    <a:pt x="20009" y="0"/>
                  </a:cubicBezTo>
                  <a:close/>
                </a:path>
              </a:pathLst>
            </a:custGeom>
            <a:solidFill>
              <a:srgbClr val="5EB2FC"/>
            </a:solidFill>
            <a:ln w="12700" cap="flat">
              <a:noFill/>
              <a:miter lim="400000"/>
            </a:ln>
            <a:effectLst/>
          </p:spPr>
          <p:txBody>
            <a:bodyPr wrap="square" lIns="45719" tIns="45719" rIns="45719" bIns="45719" numCol="1" anchor="ctr">
              <a:noAutofit/>
            </a:bodyPr>
            <a:lstStyle/>
            <a:p>
              <a:pPr>
                <a:defRPr sz="2400"/>
              </a:pPr>
              <a:endParaRPr/>
            </a:p>
          </p:txBody>
        </p:sp>
        <p:sp>
          <p:nvSpPr>
            <p:cNvPr id="71" name="Google Shape;893;p19">
              <a:extLst>
                <a:ext uri="{FF2B5EF4-FFF2-40B4-BE49-F238E27FC236}">
                  <a16:creationId xmlns:a16="http://schemas.microsoft.com/office/drawing/2014/main" id="{C952D95B-7320-C5C1-75BA-47D1EE032D7D}"/>
                </a:ext>
              </a:extLst>
            </p:cNvPr>
            <p:cNvSpPr/>
            <p:nvPr/>
          </p:nvSpPr>
          <p:spPr>
            <a:xfrm>
              <a:off x="4896010" y="150887"/>
              <a:ext cx="602327" cy="45940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28" y="0"/>
                    <a:pt x="0" y="4840"/>
                    <a:pt x="0" y="10806"/>
                  </a:cubicBezTo>
                  <a:cubicBezTo>
                    <a:pt x="0" y="16773"/>
                    <a:pt x="4828" y="21600"/>
                    <a:pt x="10794" y="21600"/>
                  </a:cubicBezTo>
                  <a:cubicBezTo>
                    <a:pt x="16773" y="21600"/>
                    <a:pt x="21600" y="16773"/>
                    <a:pt x="21600" y="10806"/>
                  </a:cubicBezTo>
                  <a:cubicBezTo>
                    <a:pt x="21600" y="4840"/>
                    <a:pt x="16773" y="0"/>
                    <a:pt x="10794"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72" name="Google Shape;894;p19">
              <a:extLst>
                <a:ext uri="{FF2B5EF4-FFF2-40B4-BE49-F238E27FC236}">
                  <a16:creationId xmlns:a16="http://schemas.microsoft.com/office/drawing/2014/main" id="{1C164CED-A434-67D9-9453-B7B4B8C44DCF}"/>
                </a:ext>
              </a:extLst>
            </p:cNvPr>
            <p:cNvSpPr/>
            <p:nvPr/>
          </p:nvSpPr>
          <p:spPr>
            <a:xfrm>
              <a:off x="-1" y="0"/>
              <a:ext cx="998081" cy="761445"/>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2"/>
                    <a:pt x="8231" y="965"/>
                  </a:cubicBezTo>
                  <a:lnTo>
                    <a:pt x="931" y="8479"/>
                  </a:lnTo>
                  <a:cubicBezTo>
                    <a:pt x="-311" y="9758"/>
                    <a:pt x="-311" y="11842"/>
                    <a:pt x="931" y="13129"/>
                  </a:cubicBezTo>
                  <a:lnTo>
                    <a:pt x="8231" y="20635"/>
                  </a:lnTo>
                  <a:cubicBezTo>
                    <a:pt x="8852" y="21278"/>
                    <a:pt x="9669" y="21600"/>
                    <a:pt x="10486" y="21600"/>
                  </a:cubicBezTo>
                  <a:cubicBezTo>
                    <a:pt x="11304" y="21600"/>
                    <a:pt x="12122" y="21278"/>
                    <a:pt x="12747" y="20635"/>
                  </a:cubicBezTo>
                  <a:lnTo>
                    <a:pt x="20039" y="13129"/>
                  </a:lnTo>
                  <a:cubicBezTo>
                    <a:pt x="21289" y="11842"/>
                    <a:pt x="21289" y="9758"/>
                    <a:pt x="20039" y="8479"/>
                  </a:cubicBezTo>
                  <a:lnTo>
                    <a:pt x="12747" y="965"/>
                  </a:lnTo>
                  <a:cubicBezTo>
                    <a:pt x="12122" y="322"/>
                    <a:pt x="11304" y="0"/>
                    <a:pt x="10486" y="0"/>
                  </a:cubicBezTo>
                  <a:close/>
                </a:path>
              </a:pathLst>
            </a:custGeom>
            <a:solidFill>
              <a:srgbClr val="4685BC"/>
            </a:solidFill>
            <a:ln w="12700" cap="flat">
              <a:noFill/>
              <a:miter lim="400000"/>
            </a:ln>
            <a:effectLst/>
          </p:spPr>
          <p:txBody>
            <a:bodyPr wrap="square" lIns="45719" tIns="45719" rIns="45719" bIns="45719" numCol="1" anchor="ctr">
              <a:noAutofit/>
            </a:bodyPr>
            <a:lstStyle/>
            <a:p>
              <a:pPr>
                <a:defRPr sz="2400"/>
              </a:pPr>
              <a:endParaRPr/>
            </a:p>
          </p:txBody>
        </p:sp>
        <p:grpSp>
          <p:nvGrpSpPr>
            <p:cNvPr id="73" name="Google Shape;895;p19">
              <a:extLst>
                <a:ext uri="{FF2B5EF4-FFF2-40B4-BE49-F238E27FC236}">
                  <a16:creationId xmlns:a16="http://schemas.microsoft.com/office/drawing/2014/main" id="{40A07D3C-DD32-AFD8-F723-9939628AEB2C}"/>
                </a:ext>
              </a:extLst>
            </p:cNvPr>
            <p:cNvGrpSpPr/>
            <p:nvPr/>
          </p:nvGrpSpPr>
          <p:grpSpPr>
            <a:xfrm>
              <a:off x="81900" y="4825"/>
              <a:ext cx="834376" cy="751801"/>
              <a:chOff x="0" y="0"/>
              <a:chExt cx="834375" cy="751799"/>
            </a:xfrm>
          </p:grpSpPr>
          <p:sp>
            <p:nvSpPr>
              <p:cNvPr id="75" name="Shape">
                <a:extLst>
                  <a:ext uri="{FF2B5EF4-FFF2-40B4-BE49-F238E27FC236}">
                    <a16:creationId xmlns:a16="http://schemas.microsoft.com/office/drawing/2014/main" id="{F3662FF3-4899-CA25-85B5-E31F7F379723}"/>
                  </a:ext>
                </a:extLst>
              </p:cNvPr>
              <p:cNvSpPr/>
              <p:nvPr/>
            </p:nvSpPr>
            <p:spPr>
              <a:xfrm>
                <a:off x="9667" y="65150"/>
                <a:ext cx="815042" cy="621501"/>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4"/>
                      <a:pt x="8741" y="762"/>
                    </a:cubicBezTo>
                    <a:lnTo>
                      <a:pt x="751" y="8953"/>
                    </a:lnTo>
                    <a:cubicBezTo>
                      <a:pt x="-250" y="9978"/>
                      <a:pt x="-250" y="11631"/>
                      <a:pt x="751" y="12647"/>
                    </a:cubicBezTo>
                    <a:lnTo>
                      <a:pt x="8741" y="20838"/>
                    </a:lnTo>
                    <a:cubicBezTo>
                      <a:pt x="9242" y="21346"/>
                      <a:pt x="9896" y="21600"/>
                      <a:pt x="10549" y="21600"/>
                    </a:cubicBezTo>
                    <a:cubicBezTo>
                      <a:pt x="11202" y="21600"/>
                      <a:pt x="11853" y="21346"/>
                      <a:pt x="12349" y="20838"/>
                    </a:cubicBezTo>
                    <a:lnTo>
                      <a:pt x="20349" y="12647"/>
                    </a:lnTo>
                    <a:cubicBezTo>
                      <a:pt x="21350" y="11631"/>
                      <a:pt x="21350" y="9978"/>
                      <a:pt x="20349" y="8953"/>
                    </a:cubicBezTo>
                    <a:lnTo>
                      <a:pt x="12349" y="762"/>
                    </a:lnTo>
                    <a:cubicBezTo>
                      <a:pt x="11853" y="254"/>
                      <a:pt x="11202" y="0"/>
                      <a:pt x="10549" y="0"/>
                    </a:cubicBezTo>
                    <a:close/>
                  </a:path>
                </a:pathLst>
              </a:custGeom>
              <a:solidFill>
                <a:srgbClr val="5EB2F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76" name="03">
                <a:extLst>
                  <a:ext uri="{FF2B5EF4-FFF2-40B4-BE49-F238E27FC236}">
                    <a16:creationId xmlns:a16="http://schemas.microsoft.com/office/drawing/2014/main" id="{A1F1A176-E700-7106-40BD-2295B7CE4398}"/>
                  </a:ext>
                </a:extLst>
              </p:cNvPr>
              <p:cNvSpPr txBox="1"/>
              <p:nvPr/>
            </p:nvSpPr>
            <p:spPr>
              <a:xfrm>
                <a:off x="0" y="-1"/>
                <a:ext cx="834376" cy="75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03</a:t>
                </a:r>
              </a:p>
            </p:txBody>
          </p:sp>
        </p:grpSp>
        <p:sp>
          <p:nvSpPr>
            <p:cNvPr id="74" name="Google Shape;898;p19">
              <a:extLst>
                <a:ext uri="{FF2B5EF4-FFF2-40B4-BE49-F238E27FC236}">
                  <a16:creationId xmlns:a16="http://schemas.microsoft.com/office/drawing/2014/main" id="{50AA24FE-FDF5-97D7-0792-118E23D0B964}"/>
                </a:ext>
              </a:extLst>
            </p:cNvPr>
            <p:cNvSpPr txBox="1"/>
            <p:nvPr/>
          </p:nvSpPr>
          <p:spPr>
            <a:xfrm>
              <a:off x="786625" y="-104980"/>
              <a:ext cx="3795507" cy="681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pPr algn="ctr"/>
              <a:endParaRPr lang="en-US" sz="2800" dirty="0"/>
            </a:p>
            <a:p>
              <a:pPr algn="ctr"/>
              <a:r>
                <a:rPr lang="en-US" sz="2800" dirty="0"/>
                <a:t>Mobile Application </a:t>
              </a:r>
              <a:endParaRPr sz="2800" dirty="0"/>
            </a:p>
          </p:txBody>
        </p:sp>
      </p:grpSp>
      <p:grpSp>
        <p:nvGrpSpPr>
          <p:cNvPr id="78" name="Google Shape;908;p19">
            <a:extLst>
              <a:ext uri="{FF2B5EF4-FFF2-40B4-BE49-F238E27FC236}">
                <a16:creationId xmlns:a16="http://schemas.microsoft.com/office/drawing/2014/main" id="{6695C191-F471-753D-D6B9-70E3C87A03DA}"/>
              </a:ext>
            </a:extLst>
          </p:cNvPr>
          <p:cNvGrpSpPr/>
          <p:nvPr/>
        </p:nvGrpSpPr>
        <p:grpSpPr>
          <a:xfrm>
            <a:off x="5800744" y="1991517"/>
            <a:ext cx="5914063" cy="1309230"/>
            <a:chOff x="0" y="0"/>
            <a:chExt cx="5728581" cy="806181"/>
          </a:xfrm>
        </p:grpSpPr>
        <p:sp>
          <p:nvSpPr>
            <p:cNvPr id="79" name="Google Shape;909;p19">
              <a:extLst>
                <a:ext uri="{FF2B5EF4-FFF2-40B4-BE49-F238E27FC236}">
                  <a16:creationId xmlns:a16="http://schemas.microsoft.com/office/drawing/2014/main" id="{A2952638-74A7-9EE8-691F-0BFF199FFE38}"/>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80" name="Google Shape;910;p19">
              <a:extLst>
                <a:ext uri="{FF2B5EF4-FFF2-40B4-BE49-F238E27FC236}">
                  <a16:creationId xmlns:a16="http://schemas.microsoft.com/office/drawing/2014/main" id="{EBC61AD3-A627-BCD6-4248-DA16B24D053F}"/>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81" name="Google Shape;911;p19">
              <a:extLst>
                <a:ext uri="{FF2B5EF4-FFF2-40B4-BE49-F238E27FC236}">
                  <a16:creationId xmlns:a16="http://schemas.microsoft.com/office/drawing/2014/main" id="{06A053FF-A51A-62FB-D6BF-4C259A5533BB}"/>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82" name="Google Shape;912;p19">
              <a:extLst>
                <a:ext uri="{FF2B5EF4-FFF2-40B4-BE49-F238E27FC236}">
                  <a16:creationId xmlns:a16="http://schemas.microsoft.com/office/drawing/2014/main" id="{12A321E2-294D-4FB6-4C6E-2055E2D49374}"/>
                </a:ext>
              </a:extLst>
            </p:cNvPr>
            <p:cNvGrpSpPr/>
            <p:nvPr/>
          </p:nvGrpSpPr>
          <p:grpSpPr>
            <a:xfrm>
              <a:off x="84578" y="27228"/>
              <a:ext cx="858378" cy="751801"/>
              <a:chOff x="0" y="0"/>
              <a:chExt cx="858376" cy="751799"/>
            </a:xfrm>
          </p:grpSpPr>
          <p:sp>
            <p:nvSpPr>
              <p:cNvPr id="84" name="Shape">
                <a:extLst>
                  <a:ext uri="{FF2B5EF4-FFF2-40B4-BE49-F238E27FC236}">
                    <a16:creationId xmlns:a16="http://schemas.microsoft.com/office/drawing/2014/main" id="{994587E2-AC1F-14A9-A37E-B22588FD871A}"/>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85" name="02">
                <a:extLst>
                  <a:ext uri="{FF2B5EF4-FFF2-40B4-BE49-F238E27FC236}">
                    <a16:creationId xmlns:a16="http://schemas.microsoft.com/office/drawing/2014/main" id="{49EA2514-FFFD-EB19-867A-BFD14B48B615}"/>
                  </a:ext>
                </a:extLst>
              </p:cNvPr>
              <p:cNvSpPr txBox="1"/>
              <p:nvPr/>
            </p:nvSpPr>
            <p:spPr>
              <a:xfrm>
                <a:off x="0" y="0"/>
                <a:ext cx="858377" cy="751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t>02</a:t>
                </a:r>
              </a:p>
            </p:txBody>
          </p:sp>
        </p:grpSp>
        <p:sp>
          <p:nvSpPr>
            <p:cNvPr id="83" name="Google Shape;915;p19">
              <a:extLst>
                <a:ext uri="{FF2B5EF4-FFF2-40B4-BE49-F238E27FC236}">
                  <a16:creationId xmlns:a16="http://schemas.microsoft.com/office/drawing/2014/main" id="{6EDDC3E9-9B44-62C0-E954-1F15E2B48234}"/>
                </a:ext>
              </a:extLst>
            </p:cNvPr>
            <p:cNvSpPr txBox="1"/>
            <p:nvPr/>
          </p:nvSpPr>
          <p:spPr>
            <a:xfrm>
              <a:off x="1008090" y="182726"/>
              <a:ext cx="4698372" cy="416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Hardware Components</a:t>
              </a:r>
              <a:endParaRPr sz="2800" dirty="0"/>
            </a:p>
          </p:txBody>
        </p:sp>
      </p:grpSp>
      <p:grpSp>
        <p:nvGrpSpPr>
          <p:cNvPr id="87" name="Google Shape;899;p19">
            <a:extLst>
              <a:ext uri="{FF2B5EF4-FFF2-40B4-BE49-F238E27FC236}">
                <a16:creationId xmlns:a16="http://schemas.microsoft.com/office/drawing/2014/main" id="{D58B69A5-80E0-CE20-FADE-8D781AB30DB7}"/>
              </a:ext>
            </a:extLst>
          </p:cNvPr>
          <p:cNvGrpSpPr/>
          <p:nvPr/>
        </p:nvGrpSpPr>
        <p:grpSpPr>
          <a:xfrm>
            <a:off x="6507658" y="578302"/>
            <a:ext cx="6105741" cy="1452161"/>
            <a:chOff x="-2" y="-2"/>
            <a:chExt cx="5351004" cy="751803"/>
          </a:xfrm>
        </p:grpSpPr>
        <p:sp>
          <p:nvSpPr>
            <p:cNvPr id="88" name="Google Shape;900;p19">
              <a:extLst>
                <a:ext uri="{FF2B5EF4-FFF2-40B4-BE49-F238E27FC236}">
                  <a16:creationId xmlns:a16="http://schemas.microsoft.com/office/drawing/2014/main" id="{B20D6557-2A27-ED80-A56B-E03B5996C859}"/>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FCBD24"/>
            </a:solidFill>
            <a:ln w="12700" cap="flat">
              <a:noFill/>
              <a:miter lim="400000"/>
            </a:ln>
            <a:effectLst/>
          </p:spPr>
          <p:txBody>
            <a:bodyPr wrap="square" lIns="45719" tIns="45719" rIns="45719" bIns="45719" numCol="1" anchor="ctr">
              <a:noAutofit/>
            </a:bodyPr>
            <a:lstStyle/>
            <a:p>
              <a:pPr>
                <a:defRPr sz="2400"/>
              </a:pPr>
              <a:endParaRPr/>
            </a:p>
          </p:txBody>
        </p:sp>
        <p:grpSp>
          <p:nvGrpSpPr>
            <p:cNvPr id="89" name="Google Shape;901;p19">
              <a:extLst>
                <a:ext uri="{FF2B5EF4-FFF2-40B4-BE49-F238E27FC236}">
                  <a16:creationId xmlns:a16="http://schemas.microsoft.com/office/drawing/2014/main" id="{E4EAD630-D44F-2AB9-0663-58D3BEE1CC55}"/>
                </a:ext>
              </a:extLst>
            </p:cNvPr>
            <p:cNvGrpSpPr/>
            <p:nvPr/>
          </p:nvGrpSpPr>
          <p:grpSpPr>
            <a:xfrm>
              <a:off x="-2" y="-2"/>
              <a:ext cx="5286968" cy="751803"/>
              <a:chOff x="-1" y="-1"/>
              <a:chExt cx="5286966" cy="751801"/>
            </a:xfrm>
          </p:grpSpPr>
          <p:sp>
            <p:nvSpPr>
              <p:cNvPr id="90" name="Google Shape;902;p19">
                <a:extLst>
                  <a:ext uri="{FF2B5EF4-FFF2-40B4-BE49-F238E27FC236}">
                    <a16:creationId xmlns:a16="http://schemas.microsoft.com/office/drawing/2014/main" id="{31B110E5-EA00-31C8-DC6E-5D12926785CE}"/>
                  </a:ext>
                </a:extLst>
              </p:cNvPr>
              <p:cNvSpPr/>
              <p:nvPr/>
            </p:nvSpPr>
            <p:spPr>
              <a:xfrm>
                <a:off x="4707793" y="166159"/>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91" name="Google Shape;903;p19">
                <a:extLst>
                  <a:ext uri="{FF2B5EF4-FFF2-40B4-BE49-F238E27FC236}">
                    <a16:creationId xmlns:a16="http://schemas.microsoft.com/office/drawing/2014/main" id="{2DD1F2D6-F9A9-6A4E-3E69-BEB11E144609}"/>
                  </a:ext>
                </a:extLst>
              </p:cNvPr>
              <p:cNvSpPr/>
              <p:nvPr/>
            </p:nvSpPr>
            <p:spPr>
              <a:xfrm>
                <a:off x="-1" y="28740"/>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E09214"/>
              </a:solidFill>
              <a:ln w="12700" cap="flat">
                <a:noFill/>
                <a:miter lim="400000"/>
              </a:ln>
              <a:effectLst/>
            </p:spPr>
            <p:txBody>
              <a:bodyPr wrap="square" lIns="45719" tIns="45719" rIns="45719" bIns="45719" numCol="1" anchor="ctr">
                <a:noAutofit/>
              </a:bodyPr>
              <a:lstStyle/>
              <a:p>
                <a:pPr>
                  <a:defRPr sz="2400"/>
                </a:pPr>
                <a:endParaRPr/>
              </a:p>
            </p:txBody>
          </p:sp>
          <p:grpSp>
            <p:nvGrpSpPr>
              <p:cNvPr id="92" name="Google Shape;904;p19">
                <a:extLst>
                  <a:ext uri="{FF2B5EF4-FFF2-40B4-BE49-F238E27FC236}">
                    <a16:creationId xmlns:a16="http://schemas.microsoft.com/office/drawing/2014/main" id="{909A4931-4E46-A4F1-EF0A-971AD946167F}"/>
                  </a:ext>
                </a:extLst>
              </p:cNvPr>
              <p:cNvGrpSpPr/>
              <p:nvPr/>
            </p:nvGrpSpPr>
            <p:grpSpPr>
              <a:xfrm>
                <a:off x="78752" y="-1"/>
                <a:ext cx="802300" cy="751801"/>
                <a:chOff x="0" y="0"/>
                <a:chExt cx="802298" cy="751799"/>
              </a:xfrm>
            </p:grpSpPr>
            <p:sp>
              <p:nvSpPr>
                <p:cNvPr id="94" name="Shape">
                  <a:extLst>
                    <a:ext uri="{FF2B5EF4-FFF2-40B4-BE49-F238E27FC236}">
                      <a16:creationId xmlns:a16="http://schemas.microsoft.com/office/drawing/2014/main" id="{D0DB8A41-2BB2-4947-02BC-496F2B2874BF}"/>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FCBD24"/>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95" name="01">
                  <a:extLst>
                    <a:ext uri="{FF2B5EF4-FFF2-40B4-BE49-F238E27FC236}">
                      <a16:creationId xmlns:a16="http://schemas.microsoft.com/office/drawing/2014/main" id="{6BC92448-2AB0-5F0A-8713-B599FBB6DC50}"/>
                    </a:ext>
                  </a:extLst>
                </p:cNvPr>
                <p:cNvSpPr txBox="1"/>
                <p:nvPr/>
              </p:nvSpPr>
              <p:spPr>
                <a:xfrm>
                  <a:off x="0" y="-1"/>
                  <a:ext cx="802299" cy="751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01</a:t>
                  </a:r>
                </a:p>
              </p:txBody>
            </p:sp>
          </p:grpSp>
        </p:grpSp>
      </p:grpSp>
      <p:pic>
        <p:nvPicPr>
          <p:cNvPr id="96" name="Graphic 64" descr="Graphic 64">
            <a:extLst>
              <a:ext uri="{FF2B5EF4-FFF2-40B4-BE49-F238E27FC236}">
                <a16:creationId xmlns:a16="http://schemas.microsoft.com/office/drawing/2014/main" id="{3F5543DD-033A-7812-3923-B0AB48319B56}"/>
              </a:ext>
            </a:extLst>
          </p:cNvPr>
          <p:cNvPicPr>
            <a:picLocks noChangeAspect="1"/>
          </p:cNvPicPr>
          <p:nvPr/>
        </p:nvPicPr>
        <p:blipFill>
          <a:blip r:embed="rId2"/>
          <a:stretch>
            <a:fillRect/>
          </a:stretch>
        </p:blipFill>
        <p:spPr>
          <a:xfrm>
            <a:off x="11981130" y="1093716"/>
            <a:ext cx="472315" cy="472315"/>
          </a:xfrm>
          <a:prstGeom prst="rect">
            <a:avLst/>
          </a:prstGeom>
          <a:ln w="12700">
            <a:miter lim="400000"/>
          </a:ln>
        </p:spPr>
      </p:pic>
      <p:sp>
        <p:nvSpPr>
          <p:cNvPr id="122" name="Flowchart: Multidocument 121">
            <a:extLst>
              <a:ext uri="{FF2B5EF4-FFF2-40B4-BE49-F238E27FC236}">
                <a16:creationId xmlns:a16="http://schemas.microsoft.com/office/drawing/2014/main" id="{88CBA9E6-01F4-10DA-691D-3227619C7931}"/>
              </a:ext>
            </a:extLst>
          </p:cNvPr>
          <p:cNvSpPr/>
          <p:nvPr/>
        </p:nvSpPr>
        <p:spPr>
          <a:xfrm>
            <a:off x="11104019" y="2355696"/>
            <a:ext cx="440048" cy="631734"/>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ction Button: Go Home 122">
            <a:hlinkClick r:id="" action="ppaction://hlinkshowjump?jump=firstslide" highlightClick="1"/>
            <a:extLst>
              <a:ext uri="{FF2B5EF4-FFF2-40B4-BE49-F238E27FC236}">
                <a16:creationId xmlns:a16="http://schemas.microsoft.com/office/drawing/2014/main" id="{0D23F05F-A06F-F86B-0D46-728A1C00147A}"/>
              </a:ext>
            </a:extLst>
          </p:cNvPr>
          <p:cNvSpPr/>
          <p:nvPr/>
        </p:nvSpPr>
        <p:spPr>
          <a:xfrm>
            <a:off x="11918089" y="3789959"/>
            <a:ext cx="377417" cy="523199"/>
          </a:xfrm>
          <a:prstGeom prst="actionButtonHom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899;p19">
            <a:extLst>
              <a:ext uri="{FF2B5EF4-FFF2-40B4-BE49-F238E27FC236}">
                <a16:creationId xmlns:a16="http://schemas.microsoft.com/office/drawing/2014/main" id="{9020C04D-6309-6A6A-4F94-CF14005D96C9}"/>
              </a:ext>
            </a:extLst>
          </p:cNvPr>
          <p:cNvGrpSpPr/>
          <p:nvPr/>
        </p:nvGrpSpPr>
        <p:grpSpPr>
          <a:xfrm>
            <a:off x="5758223" y="4651920"/>
            <a:ext cx="6105688" cy="1341003"/>
            <a:chOff x="45" y="28772"/>
            <a:chExt cx="5350957" cy="694255"/>
          </a:xfrm>
        </p:grpSpPr>
        <p:sp>
          <p:nvSpPr>
            <p:cNvPr id="12" name="Google Shape;900;p19">
              <a:extLst>
                <a:ext uri="{FF2B5EF4-FFF2-40B4-BE49-F238E27FC236}">
                  <a16:creationId xmlns:a16="http://schemas.microsoft.com/office/drawing/2014/main" id="{16CC2184-0022-697E-1E51-334C7EAFB0ED}"/>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56CABC"/>
            </a:solidFill>
            <a:ln w="12700" cap="flat">
              <a:noFill/>
              <a:miter lim="400000"/>
            </a:ln>
            <a:effectLst/>
          </p:spPr>
          <p:txBody>
            <a:bodyPr wrap="square" lIns="45719" tIns="45719" rIns="45719" bIns="45719" numCol="1" anchor="ctr">
              <a:noAutofit/>
            </a:bodyPr>
            <a:lstStyle/>
            <a:p>
              <a:pPr>
                <a:defRPr sz="2400"/>
              </a:pPr>
              <a:endParaRPr/>
            </a:p>
          </p:txBody>
        </p:sp>
        <p:grpSp>
          <p:nvGrpSpPr>
            <p:cNvPr id="13" name="Google Shape;901;p19">
              <a:extLst>
                <a:ext uri="{FF2B5EF4-FFF2-40B4-BE49-F238E27FC236}">
                  <a16:creationId xmlns:a16="http://schemas.microsoft.com/office/drawing/2014/main" id="{159C494E-D52C-2317-90FF-215738B95DDD}"/>
                </a:ext>
              </a:extLst>
            </p:cNvPr>
            <p:cNvGrpSpPr/>
            <p:nvPr/>
          </p:nvGrpSpPr>
          <p:grpSpPr>
            <a:xfrm>
              <a:off x="45" y="28772"/>
              <a:ext cx="5271093" cy="694255"/>
              <a:chOff x="46" y="28773"/>
              <a:chExt cx="5271091" cy="694253"/>
            </a:xfrm>
          </p:grpSpPr>
          <p:sp>
            <p:nvSpPr>
              <p:cNvPr id="14" name="Google Shape;902;p19">
                <a:extLst>
                  <a:ext uri="{FF2B5EF4-FFF2-40B4-BE49-F238E27FC236}">
                    <a16:creationId xmlns:a16="http://schemas.microsoft.com/office/drawing/2014/main" id="{E2C73717-CD46-44B8-ED7B-C9EFA3EDEED7}"/>
                  </a:ext>
                </a:extLst>
              </p:cNvPr>
              <p:cNvSpPr/>
              <p:nvPr/>
            </p:nvSpPr>
            <p:spPr>
              <a:xfrm>
                <a:off x="4691965" y="176292"/>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dirty="0"/>
              </a:p>
            </p:txBody>
          </p:sp>
          <p:sp>
            <p:nvSpPr>
              <p:cNvPr id="15" name="Google Shape;903;p19">
                <a:extLst>
                  <a:ext uri="{FF2B5EF4-FFF2-40B4-BE49-F238E27FC236}">
                    <a16:creationId xmlns:a16="http://schemas.microsoft.com/office/drawing/2014/main" id="{7FDA4FE3-DF3E-BD8E-0A5F-7EB603F04A8A}"/>
                  </a:ext>
                </a:extLst>
              </p:cNvPr>
              <p:cNvSpPr/>
              <p:nvPr/>
            </p:nvSpPr>
            <p:spPr>
              <a:xfrm>
                <a:off x="46" y="28773"/>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3EB6B0"/>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16" name="Google Shape;904;p19">
                <a:extLst>
                  <a:ext uri="{FF2B5EF4-FFF2-40B4-BE49-F238E27FC236}">
                    <a16:creationId xmlns:a16="http://schemas.microsoft.com/office/drawing/2014/main" id="{A2B0D299-A1B0-3338-3BB6-10E0830788C5}"/>
                  </a:ext>
                </a:extLst>
              </p:cNvPr>
              <p:cNvGrpSpPr/>
              <p:nvPr/>
            </p:nvGrpSpPr>
            <p:grpSpPr>
              <a:xfrm>
                <a:off x="59399" y="92428"/>
                <a:ext cx="812359" cy="566944"/>
                <a:chOff x="-19353" y="92429"/>
                <a:chExt cx="812357" cy="566942"/>
              </a:xfrm>
            </p:grpSpPr>
            <p:sp>
              <p:nvSpPr>
                <p:cNvPr id="18" name="Shape">
                  <a:extLst>
                    <a:ext uri="{FF2B5EF4-FFF2-40B4-BE49-F238E27FC236}">
                      <a16:creationId xmlns:a16="http://schemas.microsoft.com/office/drawing/2014/main" id="{550965D5-9F35-6746-3DB5-446CD90909B1}"/>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56CAB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19" name="01">
                  <a:extLst>
                    <a:ext uri="{FF2B5EF4-FFF2-40B4-BE49-F238E27FC236}">
                      <a16:creationId xmlns:a16="http://schemas.microsoft.com/office/drawing/2014/main" id="{E7940DB4-1484-C5D7-900B-196C875993F6}"/>
                    </a:ext>
                  </a:extLst>
                </p:cNvPr>
                <p:cNvSpPr txBox="1"/>
                <p:nvPr/>
              </p:nvSpPr>
              <p:spPr>
                <a:xfrm>
                  <a:off x="-19353" y="169122"/>
                  <a:ext cx="802299" cy="390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lang="en-US" dirty="0"/>
                    <a:t>04</a:t>
                  </a:r>
                  <a:endParaRPr dirty="0"/>
                </a:p>
              </p:txBody>
            </p:sp>
          </p:grpSp>
          <p:sp>
            <p:nvSpPr>
              <p:cNvPr id="17" name="Google Shape;907;p19">
                <a:extLst>
                  <a:ext uri="{FF2B5EF4-FFF2-40B4-BE49-F238E27FC236}">
                    <a16:creationId xmlns:a16="http://schemas.microsoft.com/office/drawing/2014/main" id="{47F52931-A1DC-D3E9-19C0-7F5C2863DFFC}"/>
                  </a:ext>
                </a:extLst>
              </p:cNvPr>
              <p:cNvSpPr txBox="1"/>
              <p:nvPr/>
            </p:nvSpPr>
            <p:spPr>
              <a:xfrm>
                <a:off x="974983" y="162174"/>
                <a:ext cx="3836036" cy="350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lang="en-US" dirty="0"/>
                  <a:t> </a:t>
                </a:r>
                <a:r>
                  <a:rPr lang="en-US" sz="2800" dirty="0"/>
                  <a:t>AI Implementation</a:t>
                </a:r>
                <a:endParaRPr dirty="0"/>
              </a:p>
            </p:txBody>
          </p:sp>
        </p:grpSp>
      </p:grpSp>
      <p:grpSp>
        <p:nvGrpSpPr>
          <p:cNvPr id="21" name="Google Shape;908;p19">
            <a:extLst>
              <a:ext uri="{FF2B5EF4-FFF2-40B4-BE49-F238E27FC236}">
                <a16:creationId xmlns:a16="http://schemas.microsoft.com/office/drawing/2014/main" id="{8A52AECD-01D7-8B03-F3F6-A12CFB4985D6}"/>
              </a:ext>
            </a:extLst>
          </p:cNvPr>
          <p:cNvGrpSpPr/>
          <p:nvPr/>
        </p:nvGrpSpPr>
        <p:grpSpPr>
          <a:xfrm>
            <a:off x="6617245" y="5953607"/>
            <a:ext cx="5914059" cy="1210608"/>
            <a:chOff x="4" y="20496"/>
            <a:chExt cx="5728577" cy="745453"/>
          </a:xfrm>
        </p:grpSpPr>
        <p:sp>
          <p:nvSpPr>
            <p:cNvPr id="22" name="Google Shape;909;p19">
              <a:extLst>
                <a:ext uri="{FF2B5EF4-FFF2-40B4-BE49-F238E27FC236}">
                  <a16:creationId xmlns:a16="http://schemas.microsoft.com/office/drawing/2014/main" id="{FEA6D7F5-069E-687E-B667-4387B8C10037}"/>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C48CC1"/>
            </a:solidFill>
            <a:ln w="12700" cap="flat">
              <a:noFill/>
              <a:miter lim="400000"/>
            </a:ln>
            <a:effectLst/>
          </p:spPr>
          <p:txBody>
            <a:bodyPr wrap="square" lIns="45719" tIns="45719" rIns="45719" bIns="45719" numCol="1" anchor="ctr">
              <a:noAutofit/>
            </a:bodyPr>
            <a:lstStyle/>
            <a:p>
              <a:pPr>
                <a:defRPr sz="2400"/>
              </a:pPr>
              <a:endParaRPr/>
            </a:p>
          </p:txBody>
        </p:sp>
        <p:sp>
          <p:nvSpPr>
            <p:cNvPr id="23" name="Google Shape;910;p19">
              <a:extLst>
                <a:ext uri="{FF2B5EF4-FFF2-40B4-BE49-F238E27FC236}">
                  <a16:creationId xmlns:a16="http://schemas.microsoft.com/office/drawing/2014/main" id="{875DFCB1-BD37-43EF-39C2-FA82B37E3886}"/>
                </a:ext>
              </a:extLst>
            </p:cNvPr>
            <p:cNvSpPr/>
            <p:nvPr/>
          </p:nvSpPr>
          <p:spPr>
            <a:xfrm>
              <a:off x="4" y="20496"/>
              <a:ext cx="1027528" cy="745453"/>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986080"/>
            </a:solidFill>
            <a:ln w="12700" cap="flat">
              <a:noFill/>
              <a:miter lim="400000"/>
            </a:ln>
            <a:effectLst/>
          </p:spPr>
          <p:txBody>
            <a:bodyPr wrap="square" lIns="45719" tIns="45719" rIns="45719" bIns="45719" numCol="1" anchor="ctr">
              <a:noAutofit/>
            </a:bodyPr>
            <a:lstStyle/>
            <a:p>
              <a:pPr>
                <a:defRPr sz="2400"/>
              </a:pPr>
              <a:endParaRPr dirty="0"/>
            </a:p>
          </p:txBody>
        </p:sp>
        <p:sp>
          <p:nvSpPr>
            <p:cNvPr id="24" name="Google Shape;911;p19">
              <a:extLst>
                <a:ext uri="{FF2B5EF4-FFF2-40B4-BE49-F238E27FC236}">
                  <a16:creationId xmlns:a16="http://schemas.microsoft.com/office/drawing/2014/main" id="{DB839D0A-E844-BA1E-C0F6-2FDE26620EA7}"/>
                </a:ext>
              </a:extLst>
            </p:cNvPr>
            <p:cNvSpPr/>
            <p:nvPr/>
          </p:nvSpPr>
          <p:spPr>
            <a:xfrm>
              <a:off x="4989661" y="161074"/>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25" name="Google Shape;912;p19">
              <a:extLst>
                <a:ext uri="{FF2B5EF4-FFF2-40B4-BE49-F238E27FC236}">
                  <a16:creationId xmlns:a16="http://schemas.microsoft.com/office/drawing/2014/main" id="{7ECF1DC9-E88B-0F65-99B9-48BB26302FDD}"/>
                </a:ext>
              </a:extLst>
            </p:cNvPr>
            <p:cNvGrpSpPr/>
            <p:nvPr/>
          </p:nvGrpSpPr>
          <p:grpSpPr>
            <a:xfrm>
              <a:off x="74724" y="73956"/>
              <a:ext cx="858379" cy="658347"/>
              <a:chOff x="-9854" y="46728"/>
              <a:chExt cx="858377" cy="658345"/>
            </a:xfrm>
          </p:grpSpPr>
          <p:sp>
            <p:nvSpPr>
              <p:cNvPr id="27" name="Shape">
                <a:extLst>
                  <a:ext uri="{FF2B5EF4-FFF2-40B4-BE49-F238E27FC236}">
                    <a16:creationId xmlns:a16="http://schemas.microsoft.com/office/drawing/2014/main" id="{2B9F17B9-CAC3-65D9-D733-075FDE32BEEC}"/>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C48CC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dirty="0"/>
              </a:p>
            </p:txBody>
          </p:sp>
          <p:sp>
            <p:nvSpPr>
              <p:cNvPr id="28" name="02">
                <a:extLst>
                  <a:ext uri="{FF2B5EF4-FFF2-40B4-BE49-F238E27FC236}">
                    <a16:creationId xmlns:a16="http://schemas.microsoft.com/office/drawing/2014/main" id="{609C0628-C884-3C2E-DC09-6EF8FF86D84C}"/>
                  </a:ext>
                </a:extLst>
              </p:cNvPr>
              <p:cNvSpPr txBox="1"/>
              <p:nvPr/>
            </p:nvSpPr>
            <p:spPr>
              <a:xfrm>
                <a:off x="-9854" y="133846"/>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a:t>
                </a:r>
                <a:r>
                  <a:rPr lang="en-US" dirty="0"/>
                  <a:t>5</a:t>
                </a:r>
                <a:endParaRPr dirty="0"/>
              </a:p>
            </p:txBody>
          </p:sp>
        </p:grpSp>
      </p:grpSp>
      <p:pic>
        <p:nvPicPr>
          <p:cNvPr id="29" name="Graphic 60" descr="Graphic 60">
            <a:extLst>
              <a:ext uri="{FF2B5EF4-FFF2-40B4-BE49-F238E27FC236}">
                <a16:creationId xmlns:a16="http://schemas.microsoft.com/office/drawing/2014/main" id="{7424502C-2BC5-9101-AA67-72BC4E6E6EA8}"/>
              </a:ext>
            </a:extLst>
          </p:cNvPr>
          <p:cNvPicPr>
            <a:picLocks noChangeAspect="1"/>
          </p:cNvPicPr>
          <p:nvPr/>
        </p:nvPicPr>
        <p:blipFill>
          <a:blip r:embed="rId3"/>
          <a:stretch>
            <a:fillRect/>
          </a:stretch>
        </p:blipFill>
        <p:spPr>
          <a:xfrm>
            <a:off x="11796186" y="6305581"/>
            <a:ext cx="577780" cy="577780"/>
          </a:xfrm>
          <a:prstGeom prst="rect">
            <a:avLst/>
          </a:prstGeom>
          <a:ln w="12700">
            <a:miter lim="400000"/>
          </a:ln>
        </p:spPr>
      </p:pic>
      <p:sp>
        <p:nvSpPr>
          <p:cNvPr id="2" name="Smiley Face 1">
            <a:extLst>
              <a:ext uri="{FF2B5EF4-FFF2-40B4-BE49-F238E27FC236}">
                <a16:creationId xmlns:a16="http://schemas.microsoft.com/office/drawing/2014/main" id="{5F634293-6166-5DC8-CCA2-7C430ED5EE1B}"/>
              </a:ext>
            </a:extLst>
          </p:cNvPr>
          <p:cNvSpPr/>
          <p:nvPr/>
        </p:nvSpPr>
        <p:spPr>
          <a:xfrm>
            <a:off x="11188280" y="5065427"/>
            <a:ext cx="501990" cy="521234"/>
          </a:xfrm>
          <a:prstGeom prst="smileyFac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Google Shape;907;p19">
            <a:extLst>
              <a:ext uri="{FF2B5EF4-FFF2-40B4-BE49-F238E27FC236}">
                <a16:creationId xmlns:a16="http://schemas.microsoft.com/office/drawing/2014/main" id="{519F213D-B6EB-CAE9-486B-A7BB795AE014}"/>
              </a:ext>
            </a:extLst>
          </p:cNvPr>
          <p:cNvSpPr txBox="1"/>
          <p:nvPr/>
        </p:nvSpPr>
        <p:spPr>
          <a:xfrm>
            <a:off x="8611971" y="899253"/>
            <a:ext cx="2529384" cy="6770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sz="2800" b="1" dirty="0"/>
              <a:t> </a:t>
            </a:r>
            <a:r>
              <a:rPr sz="2800" b="1" dirty="0">
                <a:latin typeface="Nobile"/>
              </a:rPr>
              <a:t>Introduction</a:t>
            </a:r>
            <a:endParaRPr sz="2800" b="1" dirty="0"/>
          </a:p>
        </p:txBody>
      </p:sp>
      <p:sp>
        <p:nvSpPr>
          <p:cNvPr id="4" name="Google Shape;915;p19">
            <a:extLst>
              <a:ext uri="{FF2B5EF4-FFF2-40B4-BE49-F238E27FC236}">
                <a16:creationId xmlns:a16="http://schemas.microsoft.com/office/drawing/2014/main" id="{BBBD8866-FE38-DA63-BC7D-B794221C1B43}"/>
              </a:ext>
            </a:extLst>
          </p:cNvPr>
          <p:cNvSpPr txBox="1"/>
          <p:nvPr/>
        </p:nvSpPr>
        <p:spPr>
          <a:xfrm>
            <a:off x="7765699" y="6198778"/>
            <a:ext cx="3915104" cy="6770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 </a:t>
            </a:r>
            <a:r>
              <a:rPr lang="en-US" sz="2400" dirty="0"/>
              <a:t>Future Work</a:t>
            </a:r>
            <a:r>
              <a:rPr lang="ar-EG" sz="2400" dirty="0"/>
              <a:t> </a:t>
            </a:r>
            <a:r>
              <a:rPr lang="en-US" sz="2800" dirty="0"/>
              <a:t>&amp; </a:t>
            </a:r>
            <a:r>
              <a:rPr lang="en-US" sz="2400" dirty="0"/>
              <a:t>Conclusion</a:t>
            </a:r>
            <a:endParaRPr sz="2800" dirty="0"/>
          </a:p>
        </p:txBody>
      </p:sp>
    </p:spTree>
    <p:extLst>
      <p:ext uri="{BB962C8B-B14F-4D97-AF65-F5344CB8AC3E}">
        <p14:creationId xmlns:p14="http://schemas.microsoft.com/office/powerpoint/2010/main" val="1672808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AAAB18-7FE5-D1CB-6C86-5EF0962717F8}"/>
              </a:ext>
            </a:extLst>
          </p:cNvPr>
          <p:cNvSpPr txBox="1"/>
          <p:nvPr/>
        </p:nvSpPr>
        <p:spPr>
          <a:xfrm>
            <a:off x="416560" y="6166351"/>
            <a:ext cx="8220585" cy="10967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800" b="1" dirty="0">
                <a:solidFill>
                  <a:srgbClr val="2F5597"/>
                </a:solidFill>
                <a:effectLst/>
                <a:latin typeface="+mj-lt"/>
                <a:ea typeface="+mj-ea"/>
                <a:cs typeface="+mj-cs"/>
              </a:rPr>
              <a:t>Chatbot </a:t>
            </a:r>
            <a:r>
              <a:rPr lang="en-US" sz="3800" b="1" dirty="0">
                <a:solidFill>
                  <a:srgbClr val="2F5597"/>
                </a:solidFill>
                <a:latin typeface="+mj-lt"/>
                <a:ea typeface="+mj-ea"/>
                <a:cs typeface="+mj-cs"/>
              </a:rPr>
              <a:t>Fine-Tuning</a:t>
            </a:r>
          </a:p>
        </p:txBody>
      </p:sp>
      <p:pic>
        <p:nvPicPr>
          <p:cNvPr id="2050" name="Picture 2" descr="Generated image">
            <a:extLst>
              <a:ext uri="{FF2B5EF4-FFF2-40B4-BE49-F238E27FC236}">
                <a16:creationId xmlns:a16="http://schemas.microsoft.com/office/drawing/2014/main" id="{B5E37FC7-4657-D996-3877-7E3BC39D86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5512" y="733926"/>
            <a:ext cx="7029688" cy="469231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 name="Picture 3" descr="A graph with red and blue lines&#10;&#10;AI-generated content may be incorrect.">
            <a:extLst>
              <a:ext uri="{FF2B5EF4-FFF2-40B4-BE49-F238E27FC236}">
                <a16:creationId xmlns:a16="http://schemas.microsoft.com/office/drawing/2014/main" id="{4AE16A60-08E5-41E6-B999-492FEE187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241" y="733926"/>
            <a:ext cx="6908748" cy="46923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70904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726FD2-E9E6-1286-B3AC-D2706FC9403F}"/>
              </a:ext>
            </a:extLst>
          </p:cNvPr>
          <p:cNvSpPr txBox="1"/>
          <p:nvPr/>
        </p:nvSpPr>
        <p:spPr>
          <a:xfrm>
            <a:off x="348916" y="1141102"/>
            <a:ext cx="6120268" cy="3636869"/>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800" b="1" kern="1200" dirty="0">
                <a:solidFill>
                  <a:srgbClr val="2F5597"/>
                </a:solidFill>
                <a:effectLst/>
                <a:latin typeface="+mj-lt"/>
                <a:ea typeface="+mj-ea"/>
                <a:cs typeface="+mj-cs"/>
              </a:rPr>
              <a:t>Computer Vision Model</a:t>
            </a:r>
            <a:endParaRPr lang="en-US" sz="4800" b="1" kern="1200" dirty="0">
              <a:solidFill>
                <a:srgbClr val="2F5597"/>
              </a:solidFill>
              <a:latin typeface="+mj-lt"/>
              <a:ea typeface="+mj-ea"/>
              <a:cs typeface="+mj-cs"/>
            </a:endParaRPr>
          </a:p>
        </p:txBody>
      </p:sp>
      <p:pic>
        <p:nvPicPr>
          <p:cNvPr id="6" name="Picture 5" descr="A screenshot of a computer screen&#10;&#10;AI-generated content may be incorrect.">
            <a:extLst>
              <a:ext uri="{FF2B5EF4-FFF2-40B4-BE49-F238E27FC236}">
                <a16:creationId xmlns:a16="http://schemas.microsoft.com/office/drawing/2014/main" id="{DB5EC587-A455-308C-3AF8-9CA16EA4CE8D}"/>
              </a:ext>
            </a:extLst>
          </p:cNvPr>
          <p:cNvPicPr>
            <a:picLocks noChangeAspect="1"/>
          </p:cNvPicPr>
          <p:nvPr/>
        </p:nvPicPr>
        <p:blipFill>
          <a:blip r:embed="rId2"/>
          <a:stretch>
            <a:fillRect/>
          </a:stretch>
        </p:blipFill>
        <p:spPr>
          <a:xfrm>
            <a:off x="7772400" y="156411"/>
            <a:ext cx="6344647" cy="7700209"/>
          </a:xfrm>
          <a:prstGeom prst="rect">
            <a:avLst/>
          </a:prstGeom>
        </p:spPr>
      </p:pic>
    </p:spTree>
    <p:extLst>
      <p:ext uri="{BB962C8B-B14F-4D97-AF65-F5344CB8AC3E}">
        <p14:creationId xmlns:p14="http://schemas.microsoft.com/office/powerpoint/2010/main" val="3951430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pic>
        <p:nvPicPr>
          <p:cNvPr id="2" name="Picture 1" descr="A diagram of a structure">
            <a:extLst>
              <a:ext uri="{FF2B5EF4-FFF2-40B4-BE49-F238E27FC236}">
                <a16:creationId xmlns:a16="http://schemas.microsoft.com/office/drawing/2014/main" id="{1A37286F-EB23-E00C-7BB6-425AC3EF04AE}"/>
              </a:ext>
            </a:extLst>
          </p:cNvPr>
          <p:cNvPicPr>
            <a:picLocks noChangeAspect="1"/>
          </p:cNvPicPr>
          <p:nvPr/>
        </p:nvPicPr>
        <p:blipFill>
          <a:blip r:embed="rId2">
            <a:extLst>
              <a:ext uri="{28A0092B-C50C-407E-A947-70E740481C1C}">
                <a14:useLocalDpi xmlns:a14="http://schemas.microsoft.com/office/drawing/2010/main" val="0"/>
              </a:ext>
            </a:extLst>
          </a:blip>
          <a:srcRect r="1" b="9134"/>
          <a:stretch>
            <a:fillRect/>
          </a:stretch>
        </p:blipFill>
        <p:spPr>
          <a:xfrm>
            <a:off x="548640" y="548640"/>
            <a:ext cx="13533120" cy="713232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46411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E1D3C5-95EA-3966-EA04-A4459FD8CC74}"/>
              </a:ext>
            </a:extLst>
          </p:cNvPr>
          <p:cNvPicPr>
            <a:picLocks/>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p:blipFill>
        <p:spPr>
          <a:xfrm>
            <a:off x="7500138" y="2727443"/>
            <a:ext cx="6353659" cy="3017988"/>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7F92057E-53F9-1C74-68B0-860142D0C7B9}"/>
              </a:ext>
            </a:extLst>
          </p:cNvPr>
          <p:cNvPicPr>
            <a:picLocks/>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p:blipFill>
        <p:spPr>
          <a:xfrm>
            <a:off x="776603" y="2727442"/>
            <a:ext cx="6353658" cy="3017988"/>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3E507156-3572-01B2-67E8-97BB80757A3E}"/>
              </a:ext>
            </a:extLst>
          </p:cNvPr>
          <p:cNvSpPr txBox="1"/>
          <p:nvPr/>
        </p:nvSpPr>
        <p:spPr>
          <a:xfrm>
            <a:off x="1996411" y="473365"/>
            <a:ext cx="11007453" cy="1015663"/>
          </a:xfrm>
          <a:prstGeom prst="rect">
            <a:avLst/>
          </a:prstGeom>
          <a:noFill/>
        </p:spPr>
        <p:txBody>
          <a:bodyPr wrap="square" rtlCol="0">
            <a:spAutoFit/>
          </a:bodyPr>
          <a:lstStyle/>
          <a:p>
            <a:r>
              <a:rPr lang="en-US" sz="6000" b="1" dirty="0">
                <a:solidFill>
                  <a:schemeClr val="accent1">
                    <a:lumMod val="50000"/>
                  </a:schemeClr>
                </a:solidFill>
              </a:rPr>
              <a:t>Results of Computer Vision Model</a:t>
            </a:r>
          </a:p>
        </p:txBody>
      </p:sp>
      <p:sp>
        <p:nvSpPr>
          <p:cNvPr id="5" name="TextBox 4">
            <a:extLst>
              <a:ext uri="{FF2B5EF4-FFF2-40B4-BE49-F238E27FC236}">
                <a16:creationId xmlns:a16="http://schemas.microsoft.com/office/drawing/2014/main" id="{8E4F31A7-E514-2EFE-B3B5-C3E4A5175B2A}"/>
              </a:ext>
            </a:extLst>
          </p:cNvPr>
          <p:cNvSpPr txBox="1"/>
          <p:nvPr/>
        </p:nvSpPr>
        <p:spPr>
          <a:xfrm>
            <a:off x="2746902" y="5967559"/>
            <a:ext cx="2906766" cy="707886"/>
          </a:xfrm>
          <a:prstGeom prst="rect">
            <a:avLst/>
          </a:prstGeom>
          <a:noFill/>
        </p:spPr>
        <p:txBody>
          <a:bodyPr wrap="square" rtlCol="0">
            <a:spAutoFit/>
          </a:bodyPr>
          <a:lstStyle/>
          <a:p>
            <a:r>
              <a:rPr lang="en-US" sz="4000" dirty="0">
                <a:solidFill>
                  <a:schemeClr val="accent1">
                    <a:lumMod val="50000"/>
                  </a:schemeClr>
                </a:solidFill>
              </a:rPr>
              <a:t>Main Model</a:t>
            </a:r>
          </a:p>
        </p:txBody>
      </p:sp>
      <p:sp>
        <p:nvSpPr>
          <p:cNvPr id="6" name="TextBox 5">
            <a:extLst>
              <a:ext uri="{FF2B5EF4-FFF2-40B4-BE49-F238E27FC236}">
                <a16:creationId xmlns:a16="http://schemas.microsoft.com/office/drawing/2014/main" id="{F5AECAB1-B823-B589-AF38-EE280EAE5CDB}"/>
              </a:ext>
            </a:extLst>
          </p:cNvPr>
          <p:cNvSpPr txBox="1"/>
          <p:nvPr/>
        </p:nvSpPr>
        <p:spPr>
          <a:xfrm>
            <a:off x="9799930" y="5991593"/>
            <a:ext cx="2906766" cy="707886"/>
          </a:xfrm>
          <a:prstGeom prst="rect">
            <a:avLst/>
          </a:prstGeom>
          <a:noFill/>
        </p:spPr>
        <p:txBody>
          <a:bodyPr wrap="square" rtlCol="0">
            <a:spAutoFit/>
          </a:bodyPr>
          <a:lstStyle/>
          <a:p>
            <a:r>
              <a:rPr lang="en-US" sz="4000" dirty="0">
                <a:solidFill>
                  <a:schemeClr val="accent1">
                    <a:lumMod val="50000"/>
                  </a:schemeClr>
                </a:solidFill>
              </a:rPr>
              <a:t>Sub Model</a:t>
            </a:r>
          </a:p>
        </p:txBody>
      </p:sp>
    </p:spTree>
    <p:extLst>
      <p:ext uri="{BB962C8B-B14F-4D97-AF65-F5344CB8AC3E}">
        <p14:creationId xmlns:p14="http://schemas.microsoft.com/office/powerpoint/2010/main" val="420737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179B4-8A4D-7C67-39FD-DACBD0618566}"/>
            </a:ext>
          </a:extLst>
        </p:cNvPr>
        <p:cNvGrpSpPr/>
        <p:nvPr/>
      </p:nvGrpSpPr>
      <p:grpSpPr>
        <a:xfrm>
          <a:off x="0" y="0"/>
          <a:ext cx="0" cy="0"/>
          <a:chOff x="0" y="0"/>
          <a:chExt cx="0" cy="0"/>
        </a:xfrm>
      </p:grpSpPr>
      <p:sp>
        <p:nvSpPr>
          <p:cNvPr id="2" name="Straight Connector 2">
            <a:extLst>
              <a:ext uri="{FF2B5EF4-FFF2-40B4-BE49-F238E27FC236}">
                <a16:creationId xmlns:a16="http://schemas.microsoft.com/office/drawing/2014/main" id="{AC648B9A-14CE-4931-3899-2F7AB88FABCF}"/>
              </a:ext>
            </a:extLst>
          </p:cNvPr>
          <p:cNvSpPr/>
          <p:nvPr/>
        </p:nvSpPr>
        <p:spPr>
          <a:xfrm flipV="1">
            <a:off x="8310422" y="7326093"/>
            <a:ext cx="5948809" cy="32243"/>
          </a:xfrm>
          <a:prstGeom prst="line">
            <a:avLst/>
          </a:prstGeom>
          <a:ln w="34925">
            <a:solidFill>
              <a:schemeClr val="accent1"/>
            </a:solidFill>
            <a:miter/>
          </a:ln>
          <a:effectLst>
            <a:outerShdw blurRad="50800" dist="38100" dir="5400000" rotWithShape="0">
              <a:srgbClr val="000000">
                <a:alpha val="40000"/>
              </a:srgbClr>
            </a:outerShdw>
          </a:effectLst>
        </p:spPr>
        <p:txBody>
          <a:bodyPr lIns="45719" rIns="45719"/>
          <a:lstStyle/>
          <a:p>
            <a:endParaRPr dirty="0"/>
          </a:p>
        </p:txBody>
      </p:sp>
      <p:sp>
        <p:nvSpPr>
          <p:cNvPr id="3" name="Straight Connector 13">
            <a:extLst>
              <a:ext uri="{FF2B5EF4-FFF2-40B4-BE49-F238E27FC236}">
                <a16:creationId xmlns:a16="http://schemas.microsoft.com/office/drawing/2014/main" id="{38FA00A3-63FA-4361-FF6D-E070D1CA4FA5}"/>
              </a:ext>
            </a:extLst>
          </p:cNvPr>
          <p:cNvSpPr/>
          <p:nvPr/>
        </p:nvSpPr>
        <p:spPr>
          <a:xfrm flipH="1" flipV="1">
            <a:off x="14259230" y="588314"/>
            <a:ext cx="1" cy="6719497"/>
          </a:xfrm>
          <a:prstGeom prst="line">
            <a:avLst/>
          </a:prstGeom>
          <a:ln w="34925">
            <a:solidFill>
              <a:schemeClr val="accent1"/>
            </a:solidFill>
            <a:miter/>
          </a:ln>
          <a:effectLst>
            <a:outerShdw blurRad="50800" dist="38100" dir="2700000" rotWithShape="0">
              <a:srgbClr val="000000">
                <a:alpha val="40000"/>
              </a:srgbClr>
            </a:outerShdw>
          </a:effectLst>
        </p:spPr>
        <p:txBody>
          <a:bodyPr lIns="45719" rIns="45719"/>
          <a:lstStyle/>
          <a:p>
            <a:endParaRPr/>
          </a:p>
        </p:txBody>
      </p:sp>
      <p:sp>
        <p:nvSpPr>
          <p:cNvPr id="4" name="Straight Connector 16">
            <a:extLst>
              <a:ext uri="{FF2B5EF4-FFF2-40B4-BE49-F238E27FC236}">
                <a16:creationId xmlns:a16="http://schemas.microsoft.com/office/drawing/2014/main" id="{39F27C7A-425D-F42F-CFE2-AF83B866EA60}"/>
              </a:ext>
            </a:extLst>
          </p:cNvPr>
          <p:cNvSpPr/>
          <p:nvPr/>
        </p:nvSpPr>
        <p:spPr>
          <a:xfrm flipH="1" flipV="1">
            <a:off x="814959" y="549699"/>
            <a:ext cx="13385104" cy="41918"/>
          </a:xfrm>
          <a:prstGeom prst="line">
            <a:avLst/>
          </a:prstGeom>
          <a:ln w="34925">
            <a:solidFill>
              <a:schemeClr val="accent1"/>
            </a:solidFill>
            <a:miter/>
          </a:ln>
        </p:spPr>
        <p:txBody>
          <a:bodyPr lIns="45719" rIns="45719"/>
          <a:lstStyle/>
          <a:p>
            <a:endParaRPr dirty="0"/>
          </a:p>
        </p:txBody>
      </p:sp>
      <p:sp>
        <p:nvSpPr>
          <p:cNvPr id="5" name="Straight Connector 19">
            <a:extLst>
              <a:ext uri="{FF2B5EF4-FFF2-40B4-BE49-F238E27FC236}">
                <a16:creationId xmlns:a16="http://schemas.microsoft.com/office/drawing/2014/main" id="{1E873827-093F-6A10-6D99-4FC3941BCFF1}"/>
              </a:ext>
            </a:extLst>
          </p:cNvPr>
          <p:cNvSpPr/>
          <p:nvPr/>
        </p:nvSpPr>
        <p:spPr>
          <a:xfrm>
            <a:off x="814959" y="558946"/>
            <a:ext cx="59167" cy="6719498"/>
          </a:xfrm>
          <a:prstGeom prst="line">
            <a:avLst/>
          </a:prstGeom>
          <a:ln w="34925">
            <a:solidFill>
              <a:schemeClr val="accent1"/>
            </a:solidFill>
            <a:miter/>
          </a:ln>
        </p:spPr>
        <p:txBody>
          <a:bodyPr lIns="45719" rIns="45719"/>
          <a:lstStyle/>
          <a:p>
            <a:endParaRPr/>
          </a:p>
        </p:txBody>
      </p:sp>
      <p:sp>
        <p:nvSpPr>
          <p:cNvPr id="6" name="Straight Connector 21">
            <a:extLst>
              <a:ext uri="{FF2B5EF4-FFF2-40B4-BE49-F238E27FC236}">
                <a16:creationId xmlns:a16="http://schemas.microsoft.com/office/drawing/2014/main" id="{3A9DA8EE-9BB4-62F9-B3DC-1146B6FEDF87}"/>
              </a:ext>
            </a:extLst>
          </p:cNvPr>
          <p:cNvSpPr/>
          <p:nvPr/>
        </p:nvSpPr>
        <p:spPr>
          <a:xfrm flipV="1">
            <a:off x="763777" y="7244382"/>
            <a:ext cx="2266889" cy="10243"/>
          </a:xfrm>
          <a:prstGeom prst="line">
            <a:avLst/>
          </a:prstGeom>
          <a:ln w="34925">
            <a:solidFill>
              <a:schemeClr val="accent1"/>
            </a:solidFill>
            <a:miter/>
          </a:ln>
        </p:spPr>
        <p:txBody>
          <a:bodyPr lIns="45719" rIns="45719"/>
          <a:lstStyle/>
          <a:p>
            <a:endParaRPr/>
          </a:p>
        </p:txBody>
      </p:sp>
      <p:sp>
        <p:nvSpPr>
          <p:cNvPr id="7" name="Flowchart: Delay 1">
            <a:extLst>
              <a:ext uri="{FF2B5EF4-FFF2-40B4-BE49-F238E27FC236}">
                <a16:creationId xmlns:a16="http://schemas.microsoft.com/office/drawing/2014/main" id="{69A2B7E7-D504-6A3C-E23C-1C52C150E058}"/>
              </a:ext>
            </a:extLst>
          </p:cNvPr>
          <p:cNvSpPr/>
          <p:nvPr/>
        </p:nvSpPr>
        <p:spPr>
          <a:xfrm rot="16200000">
            <a:off x="3886270" y="6422940"/>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C000"/>
          </a:solidFill>
          <a:ln w="12700">
            <a:solidFill>
              <a:srgbClr val="FFC00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solidFill>
                <a:srgbClr val="FFC000"/>
              </a:solidFill>
            </a:endParaRPr>
          </a:p>
        </p:txBody>
      </p:sp>
      <p:sp>
        <p:nvSpPr>
          <p:cNvPr id="9" name="TextBox 56">
            <a:extLst>
              <a:ext uri="{FF2B5EF4-FFF2-40B4-BE49-F238E27FC236}">
                <a16:creationId xmlns:a16="http://schemas.microsoft.com/office/drawing/2014/main" id="{B5635ADD-CCD6-B3FA-8637-BAF2D72D815E}"/>
              </a:ext>
            </a:extLst>
          </p:cNvPr>
          <p:cNvSpPr txBox="1"/>
          <p:nvPr/>
        </p:nvSpPr>
        <p:spPr>
          <a:xfrm>
            <a:off x="1151234" y="3393133"/>
            <a:ext cx="29141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6000" b="1">
                <a:ln w="10160" cap="flat">
                  <a:solidFill>
                    <a:schemeClr val="accent5"/>
                  </a:solidFill>
                  <a:prstDash val="solid"/>
                  <a:round/>
                </a:ln>
                <a:solidFill>
                  <a:srgbClr val="FFFFFF"/>
                </a:solidFill>
                <a:effectLst>
                  <a:outerShdw blurRad="38100" dist="22860" dir="5400000" rotWithShape="0">
                    <a:srgbClr val="000000">
                      <a:alpha val="30000"/>
                    </a:srgbClr>
                  </a:outerShdw>
                </a:effectLst>
              </a:defRPr>
            </a:lvl1pPr>
          </a:lstStyle>
          <a:p>
            <a:r>
              <a:rPr dirty="0">
                <a:solidFill>
                  <a:srgbClr val="7030A0"/>
                </a:solidFill>
              </a:rPr>
              <a:t>Agenda</a:t>
            </a:r>
          </a:p>
        </p:txBody>
      </p:sp>
      <p:grpSp>
        <p:nvGrpSpPr>
          <p:cNvPr id="19" name="Google Shape;908;p19">
            <a:extLst>
              <a:ext uri="{FF2B5EF4-FFF2-40B4-BE49-F238E27FC236}">
                <a16:creationId xmlns:a16="http://schemas.microsoft.com/office/drawing/2014/main" id="{1064D21D-CD14-6E8D-1776-8605818E78A0}"/>
              </a:ext>
            </a:extLst>
          </p:cNvPr>
          <p:cNvGrpSpPr/>
          <p:nvPr/>
        </p:nvGrpSpPr>
        <p:grpSpPr>
          <a:xfrm>
            <a:off x="6161927" y="2117458"/>
            <a:ext cx="5914063" cy="1066553"/>
            <a:chOff x="0" y="0"/>
            <a:chExt cx="5728581" cy="806181"/>
          </a:xfrm>
        </p:grpSpPr>
        <p:sp>
          <p:nvSpPr>
            <p:cNvPr id="20" name="Google Shape;909;p19">
              <a:extLst>
                <a:ext uri="{FF2B5EF4-FFF2-40B4-BE49-F238E27FC236}">
                  <a16:creationId xmlns:a16="http://schemas.microsoft.com/office/drawing/2014/main" id="{0E80652F-1D64-D38C-C14F-20E493EED8C0}"/>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21" name="Google Shape;910;p19">
              <a:extLst>
                <a:ext uri="{FF2B5EF4-FFF2-40B4-BE49-F238E27FC236}">
                  <a16:creationId xmlns:a16="http://schemas.microsoft.com/office/drawing/2014/main" id="{9FD52C20-1AB5-5CF1-1994-BC26984F4361}"/>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22" name="Google Shape;911;p19">
              <a:extLst>
                <a:ext uri="{FF2B5EF4-FFF2-40B4-BE49-F238E27FC236}">
                  <a16:creationId xmlns:a16="http://schemas.microsoft.com/office/drawing/2014/main" id="{8376EFE8-1B42-C09B-F5E5-D2934A1FA393}"/>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23" name="Google Shape;912;p19">
              <a:extLst>
                <a:ext uri="{FF2B5EF4-FFF2-40B4-BE49-F238E27FC236}">
                  <a16:creationId xmlns:a16="http://schemas.microsoft.com/office/drawing/2014/main" id="{7CBA64E5-5269-4FAE-8277-5CFB84AE92E3}"/>
                </a:ext>
              </a:extLst>
            </p:cNvPr>
            <p:cNvGrpSpPr/>
            <p:nvPr/>
          </p:nvGrpSpPr>
          <p:grpSpPr>
            <a:xfrm>
              <a:off x="84578" y="73956"/>
              <a:ext cx="858379" cy="658347"/>
              <a:chOff x="0" y="46728"/>
              <a:chExt cx="858377" cy="658345"/>
            </a:xfrm>
          </p:grpSpPr>
          <p:sp>
            <p:nvSpPr>
              <p:cNvPr id="25" name="Shape">
                <a:extLst>
                  <a:ext uri="{FF2B5EF4-FFF2-40B4-BE49-F238E27FC236}">
                    <a16:creationId xmlns:a16="http://schemas.microsoft.com/office/drawing/2014/main" id="{BDD02DF1-01C0-6824-66F7-FBB2842118BF}"/>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26" name="02">
                <a:extLst>
                  <a:ext uri="{FF2B5EF4-FFF2-40B4-BE49-F238E27FC236}">
                    <a16:creationId xmlns:a16="http://schemas.microsoft.com/office/drawing/2014/main" id="{2CA3EDE9-DAB6-7E57-A28F-5A38B0B792A0}"/>
                  </a:ext>
                </a:extLst>
              </p:cNvPr>
              <p:cNvSpPr txBox="1"/>
              <p:nvPr/>
            </p:nvSpPr>
            <p:spPr>
              <a:xfrm>
                <a:off x="0" y="143753"/>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t>02</a:t>
                </a:r>
              </a:p>
            </p:txBody>
          </p:sp>
        </p:grpSp>
        <p:sp>
          <p:nvSpPr>
            <p:cNvPr id="24" name="Google Shape;915;p19">
              <a:extLst>
                <a:ext uri="{FF2B5EF4-FFF2-40B4-BE49-F238E27FC236}">
                  <a16:creationId xmlns:a16="http://schemas.microsoft.com/office/drawing/2014/main" id="{75AB784F-C05B-E1A3-1DE1-CADB0113FA6E}"/>
                </a:ext>
              </a:extLst>
            </p:cNvPr>
            <p:cNvSpPr txBox="1"/>
            <p:nvPr/>
          </p:nvSpPr>
          <p:spPr>
            <a:xfrm>
              <a:off x="1000073" y="208066"/>
              <a:ext cx="4698372" cy="416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Suggested Application</a:t>
              </a:r>
              <a:endParaRPr sz="2800" dirty="0"/>
            </a:p>
          </p:txBody>
        </p:sp>
      </p:grpSp>
      <p:grpSp>
        <p:nvGrpSpPr>
          <p:cNvPr id="28" name="Google Shape;899;p19">
            <a:extLst>
              <a:ext uri="{FF2B5EF4-FFF2-40B4-BE49-F238E27FC236}">
                <a16:creationId xmlns:a16="http://schemas.microsoft.com/office/drawing/2014/main" id="{547EE12C-E127-407E-603F-3AAE6120DF01}"/>
              </a:ext>
            </a:extLst>
          </p:cNvPr>
          <p:cNvGrpSpPr/>
          <p:nvPr/>
        </p:nvGrpSpPr>
        <p:grpSpPr>
          <a:xfrm>
            <a:off x="6637523" y="612085"/>
            <a:ext cx="6105741" cy="1452161"/>
            <a:chOff x="-2" y="-2"/>
            <a:chExt cx="5351004" cy="751803"/>
          </a:xfrm>
        </p:grpSpPr>
        <p:sp>
          <p:nvSpPr>
            <p:cNvPr id="29" name="Google Shape;900;p19">
              <a:extLst>
                <a:ext uri="{FF2B5EF4-FFF2-40B4-BE49-F238E27FC236}">
                  <a16:creationId xmlns:a16="http://schemas.microsoft.com/office/drawing/2014/main" id="{5B709F1B-BF90-CC72-4A3A-1DA6E6ACF3BC}"/>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FCBD24"/>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30" name="Google Shape;901;p19">
              <a:extLst>
                <a:ext uri="{FF2B5EF4-FFF2-40B4-BE49-F238E27FC236}">
                  <a16:creationId xmlns:a16="http://schemas.microsoft.com/office/drawing/2014/main" id="{70D7BD06-CDA0-570F-07BE-B288081E947A}"/>
                </a:ext>
              </a:extLst>
            </p:cNvPr>
            <p:cNvGrpSpPr/>
            <p:nvPr/>
          </p:nvGrpSpPr>
          <p:grpSpPr>
            <a:xfrm>
              <a:off x="-2" y="-2"/>
              <a:ext cx="5286968" cy="751803"/>
              <a:chOff x="-1" y="-1"/>
              <a:chExt cx="5286966" cy="751801"/>
            </a:xfrm>
          </p:grpSpPr>
          <p:sp>
            <p:nvSpPr>
              <p:cNvPr id="31" name="Google Shape;902;p19">
                <a:extLst>
                  <a:ext uri="{FF2B5EF4-FFF2-40B4-BE49-F238E27FC236}">
                    <a16:creationId xmlns:a16="http://schemas.microsoft.com/office/drawing/2014/main" id="{A3368413-DED3-A983-7885-3D2BF1E4E1B2}"/>
                  </a:ext>
                </a:extLst>
              </p:cNvPr>
              <p:cNvSpPr/>
              <p:nvPr/>
            </p:nvSpPr>
            <p:spPr>
              <a:xfrm>
                <a:off x="4707793" y="166159"/>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32" name="Google Shape;903;p19">
                <a:extLst>
                  <a:ext uri="{FF2B5EF4-FFF2-40B4-BE49-F238E27FC236}">
                    <a16:creationId xmlns:a16="http://schemas.microsoft.com/office/drawing/2014/main" id="{CF0FD4AD-EB7F-719C-62AD-6E5D7AC7080B}"/>
                  </a:ext>
                </a:extLst>
              </p:cNvPr>
              <p:cNvSpPr/>
              <p:nvPr/>
            </p:nvSpPr>
            <p:spPr>
              <a:xfrm>
                <a:off x="-1" y="28740"/>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E09214"/>
              </a:solidFill>
              <a:ln w="12700" cap="flat">
                <a:noFill/>
                <a:miter lim="400000"/>
              </a:ln>
              <a:effectLst/>
            </p:spPr>
            <p:txBody>
              <a:bodyPr wrap="square" lIns="45719" tIns="45719" rIns="45719" bIns="45719" numCol="1" anchor="ctr">
                <a:noAutofit/>
              </a:bodyPr>
              <a:lstStyle/>
              <a:p>
                <a:pPr>
                  <a:defRPr sz="2400"/>
                </a:pPr>
                <a:endParaRPr/>
              </a:p>
            </p:txBody>
          </p:sp>
          <p:grpSp>
            <p:nvGrpSpPr>
              <p:cNvPr id="33" name="Google Shape;904;p19">
                <a:extLst>
                  <a:ext uri="{FF2B5EF4-FFF2-40B4-BE49-F238E27FC236}">
                    <a16:creationId xmlns:a16="http://schemas.microsoft.com/office/drawing/2014/main" id="{186FB29B-4EF9-BAB4-D2B4-C3A694C828BF}"/>
                  </a:ext>
                </a:extLst>
              </p:cNvPr>
              <p:cNvGrpSpPr/>
              <p:nvPr/>
            </p:nvGrpSpPr>
            <p:grpSpPr>
              <a:xfrm>
                <a:off x="78752" y="-1"/>
                <a:ext cx="802300" cy="751801"/>
                <a:chOff x="0" y="0"/>
                <a:chExt cx="802298" cy="751799"/>
              </a:xfrm>
            </p:grpSpPr>
            <p:sp>
              <p:nvSpPr>
                <p:cNvPr id="35" name="Shape">
                  <a:extLst>
                    <a:ext uri="{FF2B5EF4-FFF2-40B4-BE49-F238E27FC236}">
                      <a16:creationId xmlns:a16="http://schemas.microsoft.com/office/drawing/2014/main" id="{ED02E645-9881-294F-65F6-7D1E6F487415}"/>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FCBD24"/>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36" name="01">
                  <a:extLst>
                    <a:ext uri="{FF2B5EF4-FFF2-40B4-BE49-F238E27FC236}">
                      <a16:creationId xmlns:a16="http://schemas.microsoft.com/office/drawing/2014/main" id="{E5492571-B9FD-90E9-DDF6-539917AC4B65}"/>
                    </a:ext>
                  </a:extLst>
                </p:cNvPr>
                <p:cNvSpPr txBox="1"/>
                <p:nvPr/>
              </p:nvSpPr>
              <p:spPr>
                <a:xfrm>
                  <a:off x="0" y="-1"/>
                  <a:ext cx="802299" cy="751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01</a:t>
                  </a:r>
                </a:p>
              </p:txBody>
            </p:sp>
          </p:grpSp>
          <p:sp>
            <p:nvSpPr>
              <p:cNvPr id="34" name="Google Shape;907;p19">
                <a:extLst>
                  <a:ext uri="{FF2B5EF4-FFF2-40B4-BE49-F238E27FC236}">
                    <a16:creationId xmlns:a16="http://schemas.microsoft.com/office/drawing/2014/main" id="{4C4D14DC-405D-9087-BBC6-579B15801936}"/>
                  </a:ext>
                </a:extLst>
              </p:cNvPr>
              <p:cNvSpPr txBox="1"/>
              <p:nvPr/>
            </p:nvSpPr>
            <p:spPr>
              <a:xfrm>
                <a:off x="890348" y="169031"/>
                <a:ext cx="3764005" cy="350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dirty="0"/>
                  <a:t> </a:t>
                </a:r>
                <a:r>
                  <a:rPr sz="2800" dirty="0"/>
                  <a:t>Introduction</a:t>
                </a:r>
                <a:r>
                  <a:rPr lang="en-US" sz="2800" dirty="0"/>
                  <a:t> and Workflow</a:t>
                </a:r>
                <a:endParaRPr dirty="0"/>
              </a:p>
            </p:txBody>
          </p:sp>
        </p:grpSp>
      </p:grpSp>
      <p:pic>
        <p:nvPicPr>
          <p:cNvPr id="37" name="Graphic 64" descr="Graphic 64">
            <a:extLst>
              <a:ext uri="{FF2B5EF4-FFF2-40B4-BE49-F238E27FC236}">
                <a16:creationId xmlns:a16="http://schemas.microsoft.com/office/drawing/2014/main" id="{0D47D3B2-96D8-7820-AC07-49439396753E}"/>
              </a:ext>
            </a:extLst>
          </p:cNvPr>
          <p:cNvPicPr>
            <a:picLocks noChangeAspect="1"/>
          </p:cNvPicPr>
          <p:nvPr/>
        </p:nvPicPr>
        <p:blipFill>
          <a:blip r:embed="rId2"/>
          <a:stretch>
            <a:fillRect/>
          </a:stretch>
        </p:blipFill>
        <p:spPr>
          <a:xfrm>
            <a:off x="12115281" y="1063177"/>
            <a:ext cx="472315" cy="472315"/>
          </a:xfrm>
          <a:prstGeom prst="rect">
            <a:avLst/>
          </a:prstGeom>
          <a:ln w="12700">
            <a:miter lim="400000"/>
          </a:ln>
        </p:spPr>
      </p:pic>
      <p:sp>
        <p:nvSpPr>
          <p:cNvPr id="61" name="Flowchart: Multidocument 60">
            <a:extLst>
              <a:ext uri="{FF2B5EF4-FFF2-40B4-BE49-F238E27FC236}">
                <a16:creationId xmlns:a16="http://schemas.microsoft.com/office/drawing/2014/main" id="{958658A6-D933-7A95-403D-214FF4210D7A}"/>
              </a:ext>
            </a:extLst>
          </p:cNvPr>
          <p:cNvSpPr/>
          <p:nvPr/>
        </p:nvSpPr>
        <p:spPr>
          <a:xfrm>
            <a:off x="11344518" y="2308800"/>
            <a:ext cx="440048" cy="739603"/>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Google Shape;909;p19">
            <a:extLst>
              <a:ext uri="{FF2B5EF4-FFF2-40B4-BE49-F238E27FC236}">
                <a16:creationId xmlns:a16="http://schemas.microsoft.com/office/drawing/2014/main" id="{18BF7C2C-6AC9-5D4E-491A-2F1C380D8E31}"/>
              </a:ext>
            </a:extLst>
          </p:cNvPr>
          <p:cNvSpPr/>
          <p:nvPr/>
        </p:nvSpPr>
        <p:spPr>
          <a:xfrm>
            <a:off x="6775307" y="4767320"/>
            <a:ext cx="5471438" cy="9372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AI Implementation</a:t>
            </a:r>
          </a:p>
        </p:txBody>
      </p:sp>
      <p:sp>
        <p:nvSpPr>
          <p:cNvPr id="69" name="Google Shape;910;p19">
            <a:extLst>
              <a:ext uri="{FF2B5EF4-FFF2-40B4-BE49-F238E27FC236}">
                <a16:creationId xmlns:a16="http://schemas.microsoft.com/office/drawing/2014/main" id="{DF6F1E59-254F-0024-5145-36EA0BA8E23C}"/>
              </a:ext>
            </a:extLst>
          </p:cNvPr>
          <p:cNvSpPr/>
          <p:nvPr/>
        </p:nvSpPr>
        <p:spPr>
          <a:xfrm>
            <a:off x="6104863" y="4604087"/>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04</a:t>
            </a:r>
            <a:endParaRPr dirty="0"/>
          </a:p>
        </p:txBody>
      </p:sp>
      <p:sp>
        <p:nvSpPr>
          <p:cNvPr id="38" name="Flowchart: Delay 1">
            <a:extLst>
              <a:ext uri="{FF2B5EF4-FFF2-40B4-BE49-F238E27FC236}">
                <a16:creationId xmlns:a16="http://schemas.microsoft.com/office/drawing/2014/main" id="{3798E020-A063-C24F-91B2-AC7835E6E1CA}"/>
              </a:ext>
            </a:extLst>
          </p:cNvPr>
          <p:cNvSpPr/>
          <p:nvPr/>
        </p:nvSpPr>
        <p:spPr>
          <a:xfrm rot="16200000">
            <a:off x="3893721" y="6406818"/>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69E781"/>
          </a:solidFill>
          <a:ln w="12700">
            <a:solidFill>
              <a:srgbClr val="2FC948"/>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solidFill>
                <a:srgbClr val="00B0F0"/>
              </a:solidFill>
            </a:endParaRPr>
          </a:p>
        </p:txBody>
      </p:sp>
      <p:grpSp>
        <p:nvGrpSpPr>
          <p:cNvPr id="41" name="Google Shape;908;p19">
            <a:extLst>
              <a:ext uri="{FF2B5EF4-FFF2-40B4-BE49-F238E27FC236}">
                <a16:creationId xmlns:a16="http://schemas.microsoft.com/office/drawing/2014/main" id="{59B19654-B98C-CC71-ECED-05AB91D0F3E9}"/>
              </a:ext>
            </a:extLst>
          </p:cNvPr>
          <p:cNvGrpSpPr/>
          <p:nvPr/>
        </p:nvGrpSpPr>
        <p:grpSpPr>
          <a:xfrm>
            <a:off x="6161927" y="2049556"/>
            <a:ext cx="5914063" cy="1258089"/>
            <a:chOff x="0" y="0"/>
            <a:chExt cx="5728581" cy="806181"/>
          </a:xfrm>
        </p:grpSpPr>
        <p:sp>
          <p:nvSpPr>
            <p:cNvPr id="42" name="Google Shape;909;p19">
              <a:extLst>
                <a:ext uri="{FF2B5EF4-FFF2-40B4-BE49-F238E27FC236}">
                  <a16:creationId xmlns:a16="http://schemas.microsoft.com/office/drawing/2014/main" id="{35421777-6A29-9A06-C0A3-D2B322F6D11F}"/>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43" name="Google Shape;910;p19">
              <a:extLst>
                <a:ext uri="{FF2B5EF4-FFF2-40B4-BE49-F238E27FC236}">
                  <a16:creationId xmlns:a16="http://schemas.microsoft.com/office/drawing/2014/main" id="{91D8E872-363A-9BE5-56A5-96376C21401A}"/>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44" name="Google Shape;911;p19">
              <a:extLst>
                <a:ext uri="{FF2B5EF4-FFF2-40B4-BE49-F238E27FC236}">
                  <a16:creationId xmlns:a16="http://schemas.microsoft.com/office/drawing/2014/main" id="{B352FCC9-8E06-B0C0-9FDC-CFD6762499B9}"/>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45" name="Google Shape;912;p19">
              <a:extLst>
                <a:ext uri="{FF2B5EF4-FFF2-40B4-BE49-F238E27FC236}">
                  <a16:creationId xmlns:a16="http://schemas.microsoft.com/office/drawing/2014/main" id="{518D12B2-321B-BF64-8D21-9529C93C9DB9}"/>
                </a:ext>
              </a:extLst>
            </p:cNvPr>
            <p:cNvGrpSpPr/>
            <p:nvPr/>
          </p:nvGrpSpPr>
          <p:grpSpPr>
            <a:xfrm>
              <a:off x="84578" y="73956"/>
              <a:ext cx="858379" cy="658347"/>
              <a:chOff x="0" y="46728"/>
              <a:chExt cx="858377" cy="658345"/>
            </a:xfrm>
          </p:grpSpPr>
          <p:sp>
            <p:nvSpPr>
              <p:cNvPr id="47" name="Shape">
                <a:extLst>
                  <a:ext uri="{FF2B5EF4-FFF2-40B4-BE49-F238E27FC236}">
                    <a16:creationId xmlns:a16="http://schemas.microsoft.com/office/drawing/2014/main" id="{4BBDB8C7-AF6C-6472-F24F-355B22A438DA}"/>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48" name="02">
                <a:extLst>
                  <a:ext uri="{FF2B5EF4-FFF2-40B4-BE49-F238E27FC236}">
                    <a16:creationId xmlns:a16="http://schemas.microsoft.com/office/drawing/2014/main" id="{FB6B7605-DB71-BA41-D4C2-D036833110E0}"/>
                  </a:ext>
                </a:extLst>
              </p:cNvPr>
              <p:cNvSpPr txBox="1"/>
              <p:nvPr/>
            </p:nvSpPr>
            <p:spPr>
              <a:xfrm>
                <a:off x="0" y="143753"/>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02</a:t>
                </a:r>
              </a:p>
            </p:txBody>
          </p:sp>
        </p:grpSp>
        <p:sp>
          <p:nvSpPr>
            <p:cNvPr id="46" name="Google Shape;915;p19">
              <a:extLst>
                <a:ext uri="{FF2B5EF4-FFF2-40B4-BE49-F238E27FC236}">
                  <a16:creationId xmlns:a16="http://schemas.microsoft.com/office/drawing/2014/main" id="{31AB22C4-8194-4B2D-3129-D69DD72C345E}"/>
                </a:ext>
              </a:extLst>
            </p:cNvPr>
            <p:cNvSpPr txBox="1"/>
            <p:nvPr/>
          </p:nvSpPr>
          <p:spPr>
            <a:xfrm>
              <a:off x="1000073" y="199592"/>
              <a:ext cx="4698372" cy="4338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Hardware Components</a:t>
              </a:r>
              <a:endParaRPr sz="2800" dirty="0"/>
            </a:p>
          </p:txBody>
        </p:sp>
      </p:grpSp>
      <p:sp>
        <p:nvSpPr>
          <p:cNvPr id="87" name="Google Shape;909;p19">
            <a:extLst>
              <a:ext uri="{FF2B5EF4-FFF2-40B4-BE49-F238E27FC236}">
                <a16:creationId xmlns:a16="http://schemas.microsoft.com/office/drawing/2014/main" id="{490AD8C4-2A6E-79D2-4176-8CA84450775A}"/>
              </a:ext>
            </a:extLst>
          </p:cNvPr>
          <p:cNvSpPr/>
          <p:nvPr/>
        </p:nvSpPr>
        <p:spPr>
          <a:xfrm>
            <a:off x="7400757" y="844805"/>
            <a:ext cx="5471438" cy="9943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800" dirty="0"/>
              <a:t> </a:t>
            </a:r>
            <a:r>
              <a:rPr lang="en-US" sz="2400" dirty="0">
                <a:latin typeface="Nobile"/>
              </a:rPr>
              <a:t>Introduction</a:t>
            </a:r>
            <a:endParaRPr lang="en-US" sz="2400" dirty="0"/>
          </a:p>
        </p:txBody>
      </p:sp>
      <p:sp>
        <p:nvSpPr>
          <p:cNvPr id="89" name="Google Shape;910;p19">
            <a:extLst>
              <a:ext uri="{FF2B5EF4-FFF2-40B4-BE49-F238E27FC236}">
                <a16:creationId xmlns:a16="http://schemas.microsoft.com/office/drawing/2014/main" id="{DC03F5B9-EC47-55D0-7B56-ED4A3BA82DAC}"/>
              </a:ext>
            </a:extLst>
          </p:cNvPr>
          <p:cNvSpPr/>
          <p:nvPr/>
        </p:nvSpPr>
        <p:spPr>
          <a:xfrm>
            <a:off x="6614747" y="653826"/>
            <a:ext cx="1140627"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01</a:t>
            </a:r>
            <a:endParaRPr dirty="0"/>
          </a:p>
        </p:txBody>
      </p:sp>
      <p:pic>
        <p:nvPicPr>
          <p:cNvPr id="90" name="Graphic 64" descr="Graphic 64">
            <a:extLst>
              <a:ext uri="{FF2B5EF4-FFF2-40B4-BE49-F238E27FC236}">
                <a16:creationId xmlns:a16="http://schemas.microsoft.com/office/drawing/2014/main" id="{86026D58-66D5-2E47-E870-BE23241A8A2C}"/>
              </a:ext>
            </a:extLst>
          </p:cNvPr>
          <p:cNvPicPr>
            <a:picLocks noChangeAspect="1"/>
          </p:cNvPicPr>
          <p:nvPr/>
        </p:nvPicPr>
        <p:blipFill>
          <a:blip r:embed="rId2"/>
          <a:stretch>
            <a:fillRect/>
          </a:stretch>
        </p:blipFill>
        <p:spPr>
          <a:xfrm>
            <a:off x="12169558" y="1128413"/>
            <a:ext cx="472315" cy="472315"/>
          </a:xfrm>
          <a:prstGeom prst="rect">
            <a:avLst/>
          </a:prstGeom>
          <a:ln w="12700">
            <a:miter lim="400000"/>
          </a:ln>
        </p:spPr>
      </p:pic>
      <p:sp>
        <p:nvSpPr>
          <p:cNvPr id="91" name="Flowchart: Multidocument 90">
            <a:extLst>
              <a:ext uri="{FF2B5EF4-FFF2-40B4-BE49-F238E27FC236}">
                <a16:creationId xmlns:a16="http://schemas.microsoft.com/office/drawing/2014/main" id="{B57A27AC-8F5D-F341-0E7D-313EA3B711CC}"/>
              </a:ext>
            </a:extLst>
          </p:cNvPr>
          <p:cNvSpPr/>
          <p:nvPr/>
        </p:nvSpPr>
        <p:spPr>
          <a:xfrm>
            <a:off x="11482924" y="2355696"/>
            <a:ext cx="440048" cy="631734"/>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oogle Shape;891;p19">
            <a:extLst>
              <a:ext uri="{FF2B5EF4-FFF2-40B4-BE49-F238E27FC236}">
                <a16:creationId xmlns:a16="http://schemas.microsoft.com/office/drawing/2014/main" id="{D6ECBA1A-8468-6B54-F568-C5489A50AB29}"/>
              </a:ext>
            </a:extLst>
          </p:cNvPr>
          <p:cNvGrpSpPr/>
          <p:nvPr/>
        </p:nvGrpSpPr>
        <p:grpSpPr>
          <a:xfrm>
            <a:off x="6637427" y="3171045"/>
            <a:ext cx="5974232" cy="1391631"/>
            <a:chOff x="-1" y="-114409"/>
            <a:chExt cx="5564936" cy="875854"/>
          </a:xfrm>
        </p:grpSpPr>
        <p:sp>
          <p:nvSpPr>
            <p:cNvPr id="51" name="Google Shape;892;p19">
              <a:extLst>
                <a:ext uri="{FF2B5EF4-FFF2-40B4-BE49-F238E27FC236}">
                  <a16:creationId xmlns:a16="http://schemas.microsoft.com/office/drawing/2014/main" id="{AFB2A001-8E5A-3F4E-7BC2-5575E983A38F}"/>
                </a:ext>
              </a:extLst>
            </p:cNvPr>
            <p:cNvSpPr/>
            <p:nvPr/>
          </p:nvSpPr>
          <p:spPr>
            <a:xfrm>
              <a:off x="576265" y="96216"/>
              <a:ext cx="4988670" cy="560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29"/>
                    <a:pt x="20888" y="0"/>
                    <a:pt x="20009" y="0"/>
                  </a:cubicBezTo>
                  <a:close/>
                </a:path>
              </a:pathLst>
            </a:custGeom>
            <a:solidFill>
              <a:srgbClr val="5EB2FC"/>
            </a:solidFill>
            <a:ln w="12700" cap="flat">
              <a:noFill/>
              <a:miter lim="400000"/>
            </a:ln>
            <a:effectLst/>
          </p:spPr>
          <p:txBody>
            <a:bodyPr wrap="square" lIns="45719" tIns="45719" rIns="45719" bIns="45719" numCol="1" anchor="ctr">
              <a:noAutofit/>
            </a:bodyPr>
            <a:lstStyle/>
            <a:p>
              <a:pPr>
                <a:defRPr sz="2400"/>
              </a:pPr>
              <a:endParaRPr/>
            </a:p>
          </p:txBody>
        </p:sp>
        <p:sp>
          <p:nvSpPr>
            <p:cNvPr id="57" name="Google Shape;893;p19">
              <a:extLst>
                <a:ext uri="{FF2B5EF4-FFF2-40B4-BE49-F238E27FC236}">
                  <a16:creationId xmlns:a16="http://schemas.microsoft.com/office/drawing/2014/main" id="{96B8BB71-5116-6E7D-D8FE-36AF98EE10A7}"/>
                </a:ext>
              </a:extLst>
            </p:cNvPr>
            <p:cNvSpPr/>
            <p:nvPr/>
          </p:nvSpPr>
          <p:spPr>
            <a:xfrm>
              <a:off x="4896010" y="150887"/>
              <a:ext cx="602327" cy="45940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28" y="0"/>
                    <a:pt x="0" y="4840"/>
                    <a:pt x="0" y="10806"/>
                  </a:cubicBezTo>
                  <a:cubicBezTo>
                    <a:pt x="0" y="16773"/>
                    <a:pt x="4828" y="21600"/>
                    <a:pt x="10794" y="21600"/>
                  </a:cubicBezTo>
                  <a:cubicBezTo>
                    <a:pt x="16773" y="21600"/>
                    <a:pt x="21600" y="16773"/>
                    <a:pt x="21600" y="10806"/>
                  </a:cubicBezTo>
                  <a:cubicBezTo>
                    <a:pt x="21600" y="4840"/>
                    <a:pt x="16773" y="0"/>
                    <a:pt x="10794"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58" name="Google Shape;894;p19">
              <a:extLst>
                <a:ext uri="{FF2B5EF4-FFF2-40B4-BE49-F238E27FC236}">
                  <a16:creationId xmlns:a16="http://schemas.microsoft.com/office/drawing/2014/main" id="{5E43C250-922C-BC1D-A1F9-D4E44B357745}"/>
                </a:ext>
              </a:extLst>
            </p:cNvPr>
            <p:cNvSpPr/>
            <p:nvPr/>
          </p:nvSpPr>
          <p:spPr>
            <a:xfrm>
              <a:off x="-1" y="0"/>
              <a:ext cx="998081" cy="761445"/>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2"/>
                    <a:pt x="8231" y="965"/>
                  </a:cubicBezTo>
                  <a:lnTo>
                    <a:pt x="931" y="8479"/>
                  </a:lnTo>
                  <a:cubicBezTo>
                    <a:pt x="-311" y="9758"/>
                    <a:pt x="-311" y="11842"/>
                    <a:pt x="931" y="13129"/>
                  </a:cubicBezTo>
                  <a:lnTo>
                    <a:pt x="8231" y="20635"/>
                  </a:lnTo>
                  <a:cubicBezTo>
                    <a:pt x="8852" y="21278"/>
                    <a:pt x="9669" y="21600"/>
                    <a:pt x="10486" y="21600"/>
                  </a:cubicBezTo>
                  <a:cubicBezTo>
                    <a:pt x="11304" y="21600"/>
                    <a:pt x="12122" y="21278"/>
                    <a:pt x="12747" y="20635"/>
                  </a:cubicBezTo>
                  <a:lnTo>
                    <a:pt x="20039" y="13129"/>
                  </a:lnTo>
                  <a:cubicBezTo>
                    <a:pt x="21289" y="11842"/>
                    <a:pt x="21289" y="9758"/>
                    <a:pt x="20039" y="8479"/>
                  </a:cubicBezTo>
                  <a:lnTo>
                    <a:pt x="12747" y="965"/>
                  </a:lnTo>
                  <a:cubicBezTo>
                    <a:pt x="12122" y="322"/>
                    <a:pt x="11304" y="0"/>
                    <a:pt x="10486" y="0"/>
                  </a:cubicBezTo>
                  <a:close/>
                </a:path>
              </a:pathLst>
            </a:custGeom>
            <a:solidFill>
              <a:srgbClr val="4685BC"/>
            </a:solidFill>
            <a:ln w="12700" cap="flat">
              <a:noFill/>
              <a:miter lim="400000"/>
            </a:ln>
            <a:effectLst/>
          </p:spPr>
          <p:txBody>
            <a:bodyPr wrap="square" lIns="45719" tIns="45719" rIns="45719" bIns="45719" numCol="1" anchor="ctr">
              <a:noAutofit/>
            </a:bodyPr>
            <a:lstStyle/>
            <a:p>
              <a:pPr>
                <a:defRPr sz="2400"/>
              </a:pPr>
              <a:endParaRPr/>
            </a:p>
          </p:txBody>
        </p:sp>
        <p:grpSp>
          <p:nvGrpSpPr>
            <p:cNvPr id="59" name="Google Shape;895;p19">
              <a:extLst>
                <a:ext uri="{FF2B5EF4-FFF2-40B4-BE49-F238E27FC236}">
                  <a16:creationId xmlns:a16="http://schemas.microsoft.com/office/drawing/2014/main" id="{B2D16A85-B7C7-EF22-A16F-65284E2349AF}"/>
                </a:ext>
              </a:extLst>
            </p:cNvPr>
            <p:cNvGrpSpPr/>
            <p:nvPr/>
          </p:nvGrpSpPr>
          <p:grpSpPr>
            <a:xfrm>
              <a:off x="81900" y="4825"/>
              <a:ext cx="834376" cy="751801"/>
              <a:chOff x="0" y="0"/>
              <a:chExt cx="834375" cy="751799"/>
            </a:xfrm>
          </p:grpSpPr>
          <p:sp>
            <p:nvSpPr>
              <p:cNvPr id="82" name="Shape">
                <a:extLst>
                  <a:ext uri="{FF2B5EF4-FFF2-40B4-BE49-F238E27FC236}">
                    <a16:creationId xmlns:a16="http://schemas.microsoft.com/office/drawing/2014/main" id="{AF67463D-E414-23FB-D5FD-C8CC6C474EED}"/>
                  </a:ext>
                </a:extLst>
              </p:cNvPr>
              <p:cNvSpPr/>
              <p:nvPr/>
            </p:nvSpPr>
            <p:spPr>
              <a:xfrm>
                <a:off x="9667" y="65150"/>
                <a:ext cx="815042" cy="621501"/>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4"/>
                      <a:pt x="8741" y="762"/>
                    </a:cubicBezTo>
                    <a:lnTo>
                      <a:pt x="751" y="8953"/>
                    </a:lnTo>
                    <a:cubicBezTo>
                      <a:pt x="-250" y="9978"/>
                      <a:pt x="-250" y="11631"/>
                      <a:pt x="751" y="12647"/>
                    </a:cubicBezTo>
                    <a:lnTo>
                      <a:pt x="8741" y="20838"/>
                    </a:lnTo>
                    <a:cubicBezTo>
                      <a:pt x="9242" y="21346"/>
                      <a:pt x="9896" y="21600"/>
                      <a:pt x="10549" y="21600"/>
                    </a:cubicBezTo>
                    <a:cubicBezTo>
                      <a:pt x="11202" y="21600"/>
                      <a:pt x="11853" y="21346"/>
                      <a:pt x="12349" y="20838"/>
                    </a:cubicBezTo>
                    <a:lnTo>
                      <a:pt x="20349" y="12647"/>
                    </a:lnTo>
                    <a:cubicBezTo>
                      <a:pt x="21350" y="11631"/>
                      <a:pt x="21350" y="9978"/>
                      <a:pt x="20349" y="8953"/>
                    </a:cubicBezTo>
                    <a:lnTo>
                      <a:pt x="12349" y="762"/>
                    </a:lnTo>
                    <a:cubicBezTo>
                      <a:pt x="11853" y="254"/>
                      <a:pt x="11202" y="0"/>
                      <a:pt x="10549" y="0"/>
                    </a:cubicBezTo>
                    <a:close/>
                  </a:path>
                </a:pathLst>
              </a:custGeom>
              <a:solidFill>
                <a:srgbClr val="5EB2F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83" name="03">
                <a:extLst>
                  <a:ext uri="{FF2B5EF4-FFF2-40B4-BE49-F238E27FC236}">
                    <a16:creationId xmlns:a16="http://schemas.microsoft.com/office/drawing/2014/main" id="{36BBE89C-5B97-BDD8-4B7A-3436A4B7E23F}"/>
                  </a:ext>
                </a:extLst>
              </p:cNvPr>
              <p:cNvSpPr txBox="1"/>
              <p:nvPr/>
            </p:nvSpPr>
            <p:spPr>
              <a:xfrm>
                <a:off x="0" y="-1"/>
                <a:ext cx="834376" cy="75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03</a:t>
                </a:r>
              </a:p>
            </p:txBody>
          </p:sp>
        </p:grpSp>
        <p:sp>
          <p:nvSpPr>
            <p:cNvPr id="63" name="Google Shape;898;p19">
              <a:extLst>
                <a:ext uri="{FF2B5EF4-FFF2-40B4-BE49-F238E27FC236}">
                  <a16:creationId xmlns:a16="http://schemas.microsoft.com/office/drawing/2014/main" id="{22BFEEC3-AB44-F427-58CA-FB182FD5C0AE}"/>
                </a:ext>
              </a:extLst>
            </p:cNvPr>
            <p:cNvSpPr txBox="1"/>
            <p:nvPr/>
          </p:nvSpPr>
          <p:spPr>
            <a:xfrm>
              <a:off x="893319" y="-114409"/>
              <a:ext cx="3795507" cy="6585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pPr algn="ctr"/>
              <a:endParaRPr lang="en-US" sz="2800" dirty="0"/>
            </a:p>
            <a:p>
              <a:pPr algn="ctr"/>
              <a:r>
                <a:rPr lang="en-US" sz="2400" dirty="0"/>
                <a:t>Mobile Application</a:t>
              </a:r>
              <a:endParaRPr sz="2400" dirty="0"/>
            </a:p>
          </p:txBody>
        </p:sp>
      </p:grpSp>
      <p:sp>
        <p:nvSpPr>
          <p:cNvPr id="84" name="Action Button: Go Home 83">
            <a:hlinkClick r:id="" action="ppaction://hlinkshowjump?jump=firstslide" highlightClick="1"/>
            <a:extLst>
              <a:ext uri="{FF2B5EF4-FFF2-40B4-BE49-F238E27FC236}">
                <a16:creationId xmlns:a16="http://schemas.microsoft.com/office/drawing/2014/main" id="{4AD88F68-0C7D-E163-349D-4DE1D2E54672}"/>
              </a:ext>
            </a:extLst>
          </p:cNvPr>
          <p:cNvSpPr/>
          <p:nvPr/>
        </p:nvSpPr>
        <p:spPr>
          <a:xfrm>
            <a:off x="12028298" y="3671452"/>
            <a:ext cx="377417" cy="443348"/>
          </a:xfrm>
          <a:prstGeom prst="actionButtonHom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oogle Shape;908;p19">
            <a:extLst>
              <a:ext uri="{FF2B5EF4-FFF2-40B4-BE49-F238E27FC236}">
                <a16:creationId xmlns:a16="http://schemas.microsoft.com/office/drawing/2014/main" id="{75FBF51C-799D-5D7B-74B6-9C831044AF14}"/>
              </a:ext>
            </a:extLst>
          </p:cNvPr>
          <p:cNvGrpSpPr/>
          <p:nvPr/>
        </p:nvGrpSpPr>
        <p:grpSpPr>
          <a:xfrm>
            <a:off x="6160159" y="2046363"/>
            <a:ext cx="5948801" cy="1296732"/>
            <a:chOff x="3065810" y="-884667"/>
            <a:chExt cx="5556578" cy="763564"/>
          </a:xfrm>
        </p:grpSpPr>
        <p:sp>
          <p:nvSpPr>
            <p:cNvPr id="86" name="Google Shape;909;p19">
              <a:extLst>
                <a:ext uri="{FF2B5EF4-FFF2-40B4-BE49-F238E27FC236}">
                  <a16:creationId xmlns:a16="http://schemas.microsoft.com/office/drawing/2014/main" id="{02338250-753B-A8AC-F92F-885D9132DFA2}"/>
                </a:ext>
              </a:extLst>
            </p:cNvPr>
            <p:cNvSpPr/>
            <p:nvPr/>
          </p:nvSpPr>
          <p:spPr>
            <a:xfrm>
              <a:off x="3487950" y="-814207"/>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Hardware Components</a:t>
              </a:r>
            </a:p>
          </p:txBody>
        </p:sp>
        <p:sp>
          <p:nvSpPr>
            <p:cNvPr id="88" name="Google Shape;910;p19">
              <a:extLst>
                <a:ext uri="{FF2B5EF4-FFF2-40B4-BE49-F238E27FC236}">
                  <a16:creationId xmlns:a16="http://schemas.microsoft.com/office/drawing/2014/main" id="{A6407EF1-E760-C551-29C0-2F1CEE15AE4F}"/>
                </a:ext>
              </a:extLst>
            </p:cNvPr>
            <p:cNvSpPr/>
            <p:nvPr/>
          </p:nvSpPr>
          <p:spPr>
            <a:xfrm>
              <a:off x="3065810" y="-884667"/>
              <a:ext cx="1027528" cy="763564"/>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02</a:t>
              </a:r>
              <a:endParaRPr dirty="0"/>
            </a:p>
          </p:txBody>
        </p:sp>
      </p:grpSp>
      <p:sp>
        <p:nvSpPr>
          <p:cNvPr id="92" name="Flowchart: Multidocument 91">
            <a:extLst>
              <a:ext uri="{FF2B5EF4-FFF2-40B4-BE49-F238E27FC236}">
                <a16:creationId xmlns:a16="http://schemas.microsoft.com/office/drawing/2014/main" id="{856FC9D9-5524-BF0E-A950-1F6CD21791FA}"/>
              </a:ext>
            </a:extLst>
          </p:cNvPr>
          <p:cNvSpPr/>
          <p:nvPr/>
        </p:nvSpPr>
        <p:spPr>
          <a:xfrm>
            <a:off x="11432636" y="2389598"/>
            <a:ext cx="368793" cy="648680"/>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3">
            <a:extLst>
              <a:ext uri="{FF2B5EF4-FFF2-40B4-BE49-F238E27FC236}">
                <a16:creationId xmlns:a16="http://schemas.microsoft.com/office/drawing/2014/main" id="{1495C17D-7B7A-B86A-E228-4D03B1E825D9}"/>
              </a:ext>
            </a:extLst>
          </p:cNvPr>
          <p:cNvSpPr/>
          <p:nvPr/>
        </p:nvSpPr>
        <p:spPr>
          <a:xfrm rot="10800000">
            <a:off x="13215956" y="3173434"/>
            <a:ext cx="1258969" cy="1870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56CABC"/>
          </a:solidFill>
          <a:ln w="12700">
            <a:solidFill>
              <a:srgbClr val="3EB6B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p>
        </p:txBody>
      </p:sp>
      <p:grpSp>
        <p:nvGrpSpPr>
          <p:cNvPr id="11" name="Google Shape;908;p19">
            <a:extLst>
              <a:ext uri="{FF2B5EF4-FFF2-40B4-BE49-F238E27FC236}">
                <a16:creationId xmlns:a16="http://schemas.microsoft.com/office/drawing/2014/main" id="{B486CC31-BE81-C2F0-F75D-9820E90153BC}"/>
              </a:ext>
            </a:extLst>
          </p:cNvPr>
          <p:cNvGrpSpPr/>
          <p:nvPr/>
        </p:nvGrpSpPr>
        <p:grpSpPr>
          <a:xfrm>
            <a:off x="6584362" y="3343485"/>
            <a:ext cx="6287833" cy="1214418"/>
            <a:chOff x="2241442" y="-1402892"/>
            <a:chExt cx="5664363" cy="1097730"/>
          </a:xfrm>
        </p:grpSpPr>
        <p:sp>
          <p:nvSpPr>
            <p:cNvPr id="12" name="Google Shape;909;p19">
              <a:extLst>
                <a:ext uri="{FF2B5EF4-FFF2-40B4-BE49-F238E27FC236}">
                  <a16:creationId xmlns:a16="http://schemas.microsoft.com/office/drawing/2014/main" id="{24C2C3EB-53D3-7345-99CD-E77640C828C2}"/>
                </a:ext>
              </a:extLst>
            </p:cNvPr>
            <p:cNvSpPr/>
            <p:nvPr/>
          </p:nvSpPr>
          <p:spPr>
            <a:xfrm>
              <a:off x="2976887" y="-1263440"/>
              <a:ext cx="4928918" cy="8471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Mobile Application </a:t>
              </a:r>
            </a:p>
          </p:txBody>
        </p:sp>
        <p:sp>
          <p:nvSpPr>
            <p:cNvPr id="13" name="Google Shape;910;p19">
              <a:extLst>
                <a:ext uri="{FF2B5EF4-FFF2-40B4-BE49-F238E27FC236}">
                  <a16:creationId xmlns:a16="http://schemas.microsoft.com/office/drawing/2014/main" id="{474073A4-6198-D655-9D2F-0CE3F9AC92DE}"/>
                </a:ext>
              </a:extLst>
            </p:cNvPr>
            <p:cNvSpPr/>
            <p:nvPr/>
          </p:nvSpPr>
          <p:spPr>
            <a:xfrm>
              <a:off x="2241442" y="-1402892"/>
              <a:ext cx="1027528" cy="1097730"/>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03</a:t>
              </a:r>
              <a:endParaRPr dirty="0"/>
            </a:p>
          </p:txBody>
        </p:sp>
      </p:grpSp>
      <p:sp>
        <p:nvSpPr>
          <p:cNvPr id="14" name="Flowchart: Delay 1">
            <a:extLst>
              <a:ext uri="{FF2B5EF4-FFF2-40B4-BE49-F238E27FC236}">
                <a16:creationId xmlns:a16="http://schemas.microsoft.com/office/drawing/2014/main" id="{9F2BF9EF-6F9A-ABAD-6C8A-9DCFEC65F486}"/>
              </a:ext>
            </a:extLst>
          </p:cNvPr>
          <p:cNvSpPr/>
          <p:nvPr/>
        </p:nvSpPr>
        <p:spPr>
          <a:xfrm rot="16200000">
            <a:off x="3886270" y="6406818"/>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56CABC"/>
          </a:solidFill>
          <a:ln w="12700">
            <a:solidFill>
              <a:srgbClr val="3EB6B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solidFill>
                <a:srgbClr val="FFC000"/>
              </a:solidFill>
            </a:endParaRPr>
          </a:p>
        </p:txBody>
      </p:sp>
      <p:sp>
        <p:nvSpPr>
          <p:cNvPr id="56" name="Action Button: Go Home 55">
            <a:hlinkClick r:id="" action="ppaction://hlinkshowjump?jump=firstslide" highlightClick="1"/>
            <a:extLst>
              <a:ext uri="{FF2B5EF4-FFF2-40B4-BE49-F238E27FC236}">
                <a16:creationId xmlns:a16="http://schemas.microsoft.com/office/drawing/2014/main" id="{D928DBA3-1373-DA3B-B0AF-CB89EEB36B53}"/>
              </a:ext>
            </a:extLst>
          </p:cNvPr>
          <p:cNvSpPr/>
          <p:nvPr/>
        </p:nvSpPr>
        <p:spPr>
          <a:xfrm>
            <a:off x="12158566" y="3760017"/>
            <a:ext cx="377417" cy="443348"/>
          </a:xfrm>
          <a:prstGeom prst="actionButtonHom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Delay 1">
            <a:extLst>
              <a:ext uri="{FF2B5EF4-FFF2-40B4-BE49-F238E27FC236}">
                <a16:creationId xmlns:a16="http://schemas.microsoft.com/office/drawing/2014/main" id="{3C2E0992-3366-AC9C-BDA9-419CCBE3513D}"/>
              </a:ext>
            </a:extLst>
          </p:cNvPr>
          <p:cNvSpPr/>
          <p:nvPr/>
        </p:nvSpPr>
        <p:spPr>
          <a:xfrm rot="16200000">
            <a:off x="3878819" y="6422940"/>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C48CC1"/>
          </a:solidFill>
          <a:ln w="12700">
            <a:solidFill>
              <a:srgbClr val="98608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solidFill>
                <a:srgbClr val="FFC000"/>
              </a:solidFill>
            </a:endParaRPr>
          </a:p>
        </p:txBody>
      </p:sp>
      <p:sp>
        <p:nvSpPr>
          <p:cNvPr id="39" name="Flowchart: Delay 3">
            <a:extLst>
              <a:ext uri="{FF2B5EF4-FFF2-40B4-BE49-F238E27FC236}">
                <a16:creationId xmlns:a16="http://schemas.microsoft.com/office/drawing/2014/main" id="{F07A1820-E0F3-C9C1-52F6-80C92322C478}"/>
              </a:ext>
            </a:extLst>
          </p:cNvPr>
          <p:cNvSpPr/>
          <p:nvPr/>
        </p:nvSpPr>
        <p:spPr>
          <a:xfrm rot="10800000">
            <a:off x="13201733" y="3184011"/>
            <a:ext cx="1258969" cy="1870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C48CC1"/>
          </a:solidFill>
          <a:ln w="12700">
            <a:solidFill>
              <a:srgbClr val="98608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dirty="0"/>
          </a:p>
        </p:txBody>
      </p:sp>
      <p:grpSp>
        <p:nvGrpSpPr>
          <p:cNvPr id="49" name="Google Shape;908;p19">
            <a:extLst>
              <a:ext uri="{FF2B5EF4-FFF2-40B4-BE49-F238E27FC236}">
                <a16:creationId xmlns:a16="http://schemas.microsoft.com/office/drawing/2014/main" id="{3E57F1C6-FB8B-31A4-22AB-4EA42FC13838}"/>
              </a:ext>
            </a:extLst>
          </p:cNvPr>
          <p:cNvGrpSpPr/>
          <p:nvPr/>
        </p:nvGrpSpPr>
        <p:grpSpPr>
          <a:xfrm>
            <a:off x="6600946" y="6052756"/>
            <a:ext cx="5914059" cy="1210608"/>
            <a:chOff x="4" y="20496"/>
            <a:chExt cx="5728577" cy="745453"/>
          </a:xfrm>
        </p:grpSpPr>
        <p:sp>
          <p:nvSpPr>
            <p:cNvPr id="60" name="Google Shape;909;p19">
              <a:extLst>
                <a:ext uri="{FF2B5EF4-FFF2-40B4-BE49-F238E27FC236}">
                  <a16:creationId xmlns:a16="http://schemas.microsoft.com/office/drawing/2014/main" id="{D4DE08EB-F1BB-C632-F796-9A653664649F}"/>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C48CC1"/>
            </a:solidFill>
            <a:ln w="12700" cap="flat">
              <a:noFill/>
              <a:miter lim="400000"/>
            </a:ln>
            <a:effectLst/>
          </p:spPr>
          <p:txBody>
            <a:bodyPr wrap="square" lIns="45719" tIns="45719" rIns="45719" bIns="45719" numCol="1" anchor="ctr">
              <a:noAutofit/>
            </a:bodyPr>
            <a:lstStyle/>
            <a:p>
              <a:pPr>
                <a:defRPr sz="2400"/>
              </a:pPr>
              <a:endParaRPr/>
            </a:p>
          </p:txBody>
        </p:sp>
        <p:sp>
          <p:nvSpPr>
            <p:cNvPr id="62" name="Google Shape;910;p19">
              <a:extLst>
                <a:ext uri="{FF2B5EF4-FFF2-40B4-BE49-F238E27FC236}">
                  <a16:creationId xmlns:a16="http://schemas.microsoft.com/office/drawing/2014/main" id="{6A98BCD9-897F-C63F-A8CB-D262056709BE}"/>
                </a:ext>
              </a:extLst>
            </p:cNvPr>
            <p:cNvSpPr/>
            <p:nvPr/>
          </p:nvSpPr>
          <p:spPr>
            <a:xfrm>
              <a:off x="4" y="20496"/>
              <a:ext cx="1027528" cy="745453"/>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986080"/>
            </a:solidFill>
            <a:ln w="12700" cap="flat">
              <a:noFill/>
              <a:miter lim="400000"/>
            </a:ln>
            <a:effectLst/>
          </p:spPr>
          <p:txBody>
            <a:bodyPr wrap="square" lIns="45719" tIns="45719" rIns="45719" bIns="45719" numCol="1" anchor="ctr">
              <a:noAutofit/>
            </a:bodyPr>
            <a:lstStyle/>
            <a:p>
              <a:pPr>
                <a:defRPr sz="2400"/>
              </a:pPr>
              <a:endParaRPr dirty="0"/>
            </a:p>
          </p:txBody>
        </p:sp>
        <p:sp>
          <p:nvSpPr>
            <p:cNvPr id="64" name="Google Shape;911;p19">
              <a:extLst>
                <a:ext uri="{FF2B5EF4-FFF2-40B4-BE49-F238E27FC236}">
                  <a16:creationId xmlns:a16="http://schemas.microsoft.com/office/drawing/2014/main" id="{929AB859-E230-C2A8-4596-09AD91F400FB}"/>
                </a:ext>
              </a:extLst>
            </p:cNvPr>
            <p:cNvSpPr/>
            <p:nvPr/>
          </p:nvSpPr>
          <p:spPr>
            <a:xfrm>
              <a:off x="4989661" y="161074"/>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65" name="Google Shape;912;p19">
              <a:extLst>
                <a:ext uri="{FF2B5EF4-FFF2-40B4-BE49-F238E27FC236}">
                  <a16:creationId xmlns:a16="http://schemas.microsoft.com/office/drawing/2014/main" id="{CC3404E7-2CFC-FC2B-5F99-75635A57A9EE}"/>
                </a:ext>
              </a:extLst>
            </p:cNvPr>
            <p:cNvGrpSpPr/>
            <p:nvPr/>
          </p:nvGrpSpPr>
          <p:grpSpPr>
            <a:xfrm>
              <a:off x="74724" y="73956"/>
              <a:ext cx="858379" cy="658347"/>
              <a:chOff x="-9854" y="46728"/>
              <a:chExt cx="858377" cy="658345"/>
            </a:xfrm>
          </p:grpSpPr>
          <p:sp>
            <p:nvSpPr>
              <p:cNvPr id="67" name="Shape">
                <a:extLst>
                  <a:ext uri="{FF2B5EF4-FFF2-40B4-BE49-F238E27FC236}">
                    <a16:creationId xmlns:a16="http://schemas.microsoft.com/office/drawing/2014/main" id="{D9CC3485-06BC-0DA0-975F-6BAF8E20F9DF}"/>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C48CC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dirty="0"/>
              </a:p>
            </p:txBody>
          </p:sp>
          <p:sp>
            <p:nvSpPr>
              <p:cNvPr id="71" name="02">
                <a:extLst>
                  <a:ext uri="{FF2B5EF4-FFF2-40B4-BE49-F238E27FC236}">
                    <a16:creationId xmlns:a16="http://schemas.microsoft.com/office/drawing/2014/main" id="{9C331386-A4CB-0532-E99A-5ADF954BEFEC}"/>
                  </a:ext>
                </a:extLst>
              </p:cNvPr>
              <p:cNvSpPr txBox="1"/>
              <p:nvPr/>
            </p:nvSpPr>
            <p:spPr>
              <a:xfrm>
                <a:off x="-9854" y="133846"/>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a:t>
                </a:r>
                <a:r>
                  <a:rPr lang="en-US" dirty="0"/>
                  <a:t>5</a:t>
                </a:r>
                <a:endParaRPr dirty="0"/>
              </a:p>
            </p:txBody>
          </p:sp>
        </p:grpSp>
        <p:sp>
          <p:nvSpPr>
            <p:cNvPr id="66" name="Google Shape;915;p19">
              <a:extLst>
                <a:ext uri="{FF2B5EF4-FFF2-40B4-BE49-F238E27FC236}">
                  <a16:creationId xmlns:a16="http://schemas.microsoft.com/office/drawing/2014/main" id="{870E644C-39D8-C473-1C1D-4C33D99ED9B9}"/>
                </a:ext>
              </a:extLst>
            </p:cNvPr>
            <p:cNvSpPr txBox="1"/>
            <p:nvPr/>
          </p:nvSpPr>
          <p:spPr>
            <a:xfrm>
              <a:off x="1178013" y="176093"/>
              <a:ext cx="3792315" cy="416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 </a:t>
              </a:r>
              <a:r>
                <a:rPr lang="en-US" sz="2400" dirty="0"/>
                <a:t>Future Work</a:t>
              </a:r>
              <a:r>
                <a:rPr lang="ar-EG" sz="2400" dirty="0"/>
                <a:t> </a:t>
              </a:r>
              <a:r>
                <a:rPr lang="en-US" sz="2800" dirty="0"/>
                <a:t>&amp; </a:t>
              </a:r>
              <a:r>
                <a:rPr lang="en-US" sz="2400" dirty="0"/>
                <a:t>Conclusion</a:t>
              </a:r>
              <a:endParaRPr sz="2800" dirty="0"/>
            </a:p>
          </p:txBody>
        </p:sp>
      </p:grpSp>
      <p:pic>
        <p:nvPicPr>
          <p:cNvPr id="72" name="Graphic 60" descr="Graphic 60">
            <a:extLst>
              <a:ext uri="{FF2B5EF4-FFF2-40B4-BE49-F238E27FC236}">
                <a16:creationId xmlns:a16="http://schemas.microsoft.com/office/drawing/2014/main" id="{CFF78B1F-A1D2-C825-A82C-CB6BFA8B1BE8}"/>
              </a:ext>
            </a:extLst>
          </p:cNvPr>
          <p:cNvPicPr>
            <a:picLocks noChangeAspect="1"/>
          </p:cNvPicPr>
          <p:nvPr/>
        </p:nvPicPr>
        <p:blipFill>
          <a:blip r:embed="rId3"/>
          <a:stretch>
            <a:fillRect/>
          </a:stretch>
        </p:blipFill>
        <p:spPr>
          <a:xfrm>
            <a:off x="11794420" y="6404730"/>
            <a:ext cx="577780" cy="577780"/>
          </a:xfrm>
          <a:prstGeom prst="rect">
            <a:avLst/>
          </a:prstGeom>
          <a:ln w="12700">
            <a:miter lim="400000"/>
          </a:ln>
        </p:spPr>
      </p:pic>
      <p:sp>
        <p:nvSpPr>
          <p:cNvPr id="15" name="Smiley Face 14">
            <a:extLst>
              <a:ext uri="{FF2B5EF4-FFF2-40B4-BE49-F238E27FC236}">
                <a16:creationId xmlns:a16="http://schemas.microsoft.com/office/drawing/2014/main" id="{8E3BD921-CF17-B8AC-D251-4FC7F57080AF}"/>
              </a:ext>
            </a:extLst>
          </p:cNvPr>
          <p:cNvSpPr/>
          <p:nvPr/>
        </p:nvSpPr>
        <p:spPr>
          <a:xfrm>
            <a:off x="11483567" y="4954962"/>
            <a:ext cx="501990" cy="521234"/>
          </a:xfrm>
          <a:prstGeom prst="smileyFace">
            <a:avLst>
              <a:gd name="adj" fmla="val 4653"/>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81336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15C3F-A19A-AE5C-FB84-3DE2101B34C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9693656-7168-A443-4E50-9973C14B34F2}"/>
              </a:ext>
            </a:extLst>
          </p:cNvPr>
          <p:cNvSpPr txBox="1"/>
          <p:nvPr/>
        </p:nvSpPr>
        <p:spPr>
          <a:xfrm>
            <a:off x="1068659" y="830562"/>
            <a:ext cx="7315200" cy="830997"/>
          </a:xfrm>
          <a:prstGeom prst="rect">
            <a:avLst/>
          </a:prstGeom>
          <a:noFill/>
        </p:spPr>
        <p:txBody>
          <a:bodyPr wrap="square">
            <a:spAutoFit/>
          </a:bodyPr>
          <a:lstStyle/>
          <a:p>
            <a:r>
              <a:rPr lang="en-US" sz="4800" b="1" dirty="0">
                <a:solidFill>
                  <a:srgbClr val="2F5597"/>
                </a:solidFill>
                <a:latin typeface="+mj-lt"/>
                <a:ea typeface="+mj-ea"/>
                <a:cs typeface="+mj-cs"/>
              </a:rPr>
              <a:t>Future</a:t>
            </a:r>
            <a:r>
              <a:rPr lang="en-US" sz="3600" dirty="0"/>
              <a:t> </a:t>
            </a:r>
            <a:r>
              <a:rPr lang="en-US" sz="4800" b="1" dirty="0">
                <a:solidFill>
                  <a:srgbClr val="2F5597"/>
                </a:solidFill>
                <a:latin typeface="+mj-lt"/>
                <a:ea typeface="+mj-ea"/>
                <a:cs typeface="+mj-cs"/>
              </a:rPr>
              <a:t>Work</a:t>
            </a:r>
          </a:p>
        </p:txBody>
      </p:sp>
      <p:sp>
        <p:nvSpPr>
          <p:cNvPr id="3" name="Text 1">
            <a:extLst>
              <a:ext uri="{FF2B5EF4-FFF2-40B4-BE49-F238E27FC236}">
                <a16:creationId xmlns:a16="http://schemas.microsoft.com/office/drawing/2014/main" id="{E95D17E4-0DDA-BAA7-AF06-6CB736B179F7}"/>
              </a:ext>
            </a:extLst>
          </p:cNvPr>
          <p:cNvSpPr/>
          <p:nvPr/>
        </p:nvSpPr>
        <p:spPr>
          <a:xfrm>
            <a:off x="2073198" y="2345347"/>
            <a:ext cx="10484004" cy="5137121"/>
          </a:xfrm>
          <a:prstGeom prst="rect">
            <a:avLst/>
          </a:prstGeom>
          <a:noFill/>
          <a:ln/>
        </p:spPr>
        <p:txBody>
          <a:bodyPr wrap="none" lIns="0" tIns="0" rIns="0" bIns="0" rtlCol="0" anchor="t"/>
          <a:lstStyle/>
          <a:p>
            <a:pPr marL="514350" indent="-514350" algn="l">
              <a:lnSpc>
                <a:spcPct val="200000"/>
              </a:lnSpc>
              <a:buSzPct val="100000"/>
              <a:buFont typeface="+mj-lt"/>
              <a:buAutoNum type="arabicPeriod"/>
            </a:pPr>
            <a:r>
              <a:rPr lang="en-US" sz="3200" dirty="0"/>
              <a:t>Turn the prototype into a smart watch.</a:t>
            </a:r>
            <a:endParaRPr lang="ar-EG" sz="3200" dirty="0"/>
          </a:p>
          <a:p>
            <a:pPr marL="514350" indent="-514350" algn="l">
              <a:lnSpc>
                <a:spcPct val="200000"/>
              </a:lnSpc>
              <a:buSzPct val="100000"/>
              <a:buFont typeface="+mj-lt"/>
              <a:buAutoNum type="arabicPeriod"/>
            </a:pPr>
            <a:r>
              <a:rPr lang="en-US" sz="3200" dirty="0"/>
              <a:t>Improve the AI models with better data.</a:t>
            </a:r>
            <a:endParaRPr lang="ar-EG" sz="3200" dirty="0"/>
          </a:p>
          <a:p>
            <a:pPr marL="514350" indent="-514350" algn="l">
              <a:lnSpc>
                <a:spcPct val="200000"/>
              </a:lnSpc>
              <a:buSzPct val="100000"/>
              <a:buFont typeface="+mj-lt"/>
              <a:buAutoNum type="arabicPeriod"/>
            </a:pPr>
            <a:r>
              <a:rPr lang="en-US" sz="3200" dirty="0"/>
              <a:t>Add built-in blood pressure sensor.</a:t>
            </a:r>
            <a:endParaRPr lang="ar-EG" sz="3200" dirty="0"/>
          </a:p>
          <a:p>
            <a:pPr marL="514350" indent="-514350" algn="l">
              <a:lnSpc>
                <a:spcPct val="200000"/>
              </a:lnSpc>
              <a:buSzPct val="100000"/>
              <a:buFont typeface="+mj-lt"/>
              <a:buAutoNum type="arabicPeriod"/>
            </a:pPr>
            <a:r>
              <a:rPr lang="en-US" sz="3200" dirty="0"/>
              <a:t>Connect all sensors to Arduino.</a:t>
            </a:r>
            <a:endParaRPr lang="ar-EG" sz="3200" dirty="0"/>
          </a:p>
          <a:p>
            <a:pPr marL="514350" indent="-514350">
              <a:lnSpc>
                <a:spcPct val="200000"/>
              </a:lnSpc>
              <a:buSzPct val="100000"/>
              <a:buFont typeface="+mj-lt"/>
              <a:buAutoNum type="arabicPeriod"/>
            </a:pPr>
            <a:r>
              <a:rPr lang="en-US" sz="3200" dirty="0"/>
              <a:t>Support more health conditions (e.g. diabetes).</a:t>
            </a:r>
          </a:p>
          <a:p>
            <a:pPr algn="l">
              <a:lnSpc>
                <a:spcPct val="200000"/>
              </a:lnSpc>
              <a:buSzPct val="100000"/>
            </a:pPr>
            <a:endParaRPr lang="ar-EG" sz="3200" dirty="0"/>
          </a:p>
        </p:txBody>
      </p:sp>
    </p:spTree>
    <p:extLst>
      <p:ext uri="{BB962C8B-B14F-4D97-AF65-F5344CB8AC3E}">
        <p14:creationId xmlns:p14="http://schemas.microsoft.com/office/powerpoint/2010/main" val="3205667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43CDD-2403-E0F8-7CF5-B1E00F0A99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29AF824-A128-C090-E97C-A327E3FD0E16}"/>
              </a:ext>
            </a:extLst>
          </p:cNvPr>
          <p:cNvSpPr txBox="1"/>
          <p:nvPr/>
        </p:nvSpPr>
        <p:spPr>
          <a:xfrm>
            <a:off x="1068659" y="830562"/>
            <a:ext cx="7315200" cy="830997"/>
          </a:xfrm>
          <a:prstGeom prst="rect">
            <a:avLst/>
          </a:prstGeom>
          <a:noFill/>
        </p:spPr>
        <p:txBody>
          <a:bodyPr wrap="square">
            <a:spAutoFit/>
          </a:bodyPr>
          <a:lstStyle/>
          <a:p>
            <a:r>
              <a:rPr lang="en-US" sz="4800" b="1" dirty="0">
                <a:solidFill>
                  <a:srgbClr val="2F5597"/>
                </a:solidFill>
                <a:latin typeface="+mj-lt"/>
                <a:ea typeface="+mj-ea"/>
                <a:cs typeface="+mj-cs"/>
              </a:rPr>
              <a:t>Conclusion</a:t>
            </a:r>
          </a:p>
        </p:txBody>
      </p:sp>
      <p:sp>
        <p:nvSpPr>
          <p:cNvPr id="3" name="Text 1">
            <a:extLst>
              <a:ext uri="{FF2B5EF4-FFF2-40B4-BE49-F238E27FC236}">
                <a16:creationId xmlns:a16="http://schemas.microsoft.com/office/drawing/2014/main" id="{26532285-F9D5-8EF3-0ED4-EDE2222F6360}"/>
              </a:ext>
            </a:extLst>
          </p:cNvPr>
          <p:cNvSpPr/>
          <p:nvPr/>
        </p:nvSpPr>
        <p:spPr>
          <a:xfrm>
            <a:off x="1467221" y="1661559"/>
            <a:ext cx="12717129" cy="6003136"/>
          </a:xfrm>
          <a:prstGeom prst="rect">
            <a:avLst/>
          </a:prstGeom>
          <a:noFill/>
          <a:ln/>
        </p:spPr>
        <p:txBody>
          <a:bodyPr wrap="none" lIns="0" tIns="0" rIns="0" bIns="0" rtlCol="0" anchor="t"/>
          <a:lstStyle/>
          <a:p>
            <a:pPr>
              <a:lnSpc>
                <a:spcPct val="200000"/>
              </a:lnSpc>
              <a:buNone/>
            </a:pPr>
            <a:r>
              <a:rPr lang="ar-EG" sz="3200" dirty="0"/>
              <a:t>  </a:t>
            </a:r>
            <a:r>
              <a:rPr lang="en-US" sz="3200" dirty="0"/>
              <a:t>We would like to express our sincere gratitude to:</a:t>
            </a:r>
          </a:p>
          <a:p>
            <a:pPr marL="457200" indent="-457200">
              <a:lnSpc>
                <a:spcPct val="200000"/>
              </a:lnSpc>
              <a:buFont typeface="Wingdings" panose="05000000000000000000" pitchFamily="2" charset="2"/>
              <a:buChar char="Ø"/>
            </a:pPr>
            <a:r>
              <a:rPr lang="en-US" sz="3200" b="1" dirty="0"/>
              <a:t>Dr. Hossam El-Behairy</a:t>
            </a:r>
            <a:r>
              <a:rPr lang="en-US" sz="3200" dirty="0"/>
              <a:t>, for his valuable guidance and continuous support.</a:t>
            </a:r>
          </a:p>
          <a:p>
            <a:pPr marL="457200" indent="-457200">
              <a:lnSpc>
                <a:spcPct val="200000"/>
              </a:lnSpc>
              <a:buFont typeface="Wingdings" panose="05000000000000000000" pitchFamily="2" charset="2"/>
              <a:buChar char="Ø"/>
            </a:pPr>
            <a:r>
              <a:rPr lang="en-US" sz="3200" b="1" dirty="0"/>
              <a:t>Eng. Ahmed </a:t>
            </a:r>
            <a:r>
              <a:rPr lang="en-US" sz="3200" b="1" dirty="0" err="1"/>
              <a:t>Abdelmonem</a:t>
            </a:r>
            <a:r>
              <a:rPr lang="en-US" sz="3200" dirty="0"/>
              <a:t>, for his assistance, encouragement, </a:t>
            </a:r>
            <a:endParaRPr lang="ar-EG" sz="3200" dirty="0"/>
          </a:p>
          <a:p>
            <a:pPr>
              <a:lnSpc>
                <a:spcPct val="200000"/>
              </a:lnSpc>
            </a:pPr>
            <a:r>
              <a:rPr lang="ar-EG" sz="3200" dirty="0"/>
              <a:t>    </a:t>
            </a:r>
            <a:r>
              <a:rPr lang="en-US" sz="3200" dirty="0"/>
              <a:t>and feedback throughout the project.</a:t>
            </a:r>
          </a:p>
          <a:p>
            <a:pPr marL="457200" indent="-457200">
              <a:lnSpc>
                <a:spcPct val="200000"/>
              </a:lnSpc>
              <a:buFont typeface="Wingdings" panose="05000000000000000000" pitchFamily="2" charset="2"/>
              <a:buChar char="Ø"/>
            </a:pPr>
            <a:r>
              <a:rPr lang="en-US" sz="3200" b="1" dirty="0"/>
              <a:t>Dr. Hossam Sakr</a:t>
            </a:r>
            <a:r>
              <a:rPr lang="en-US" sz="3200" dirty="0"/>
              <a:t>, for his kind collaboration and helpful insights.</a:t>
            </a:r>
          </a:p>
          <a:p>
            <a:pPr>
              <a:lnSpc>
                <a:spcPct val="200000"/>
              </a:lnSpc>
            </a:pPr>
            <a:r>
              <a:rPr lang="ar-EG" sz="3200" dirty="0"/>
              <a:t>    </a:t>
            </a:r>
            <a:r>
              <a:rPr lang="en-US" sz="3200" dirty="0"/>
              <a:t>This project would not have been possible without your contribution</a:t>
            </a:r>
          </a:p>
        </p:txBody>
      </p:sp>
    </p:spTree>
    <p:extLst>
      <p:ext uri="{BB962C8B-B14F-4D97-AF65-F5344CB8AC3E}">
        <p14:creationId xmlns:p14="http://schemas.microsoft.com/office/powerpoint/2010/main" val="1007177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40263D-8923-E326-B2FB-48090A3ABC5C}"/>
              </a:ext>
            </a:extLst>
          </p:cNvPr>
          <p:cNvSpPr/>
          <p:nvPr/>
        </p:nvSpPr>
        <p:spPr>
          <a:xfrm rot="2717869">
            <a:off x="4914805" y="1416159"/>
            <a:ext cx="4726744" cy="4795159"/>
          </a:xfrm>
          <a:prstGeom prst="round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dirty="0">
              <a:solidFill>
                <a:srgbClr val="CC0033"/>
              </a:solidFill>
            </a:endParaRPr>
          </a:p>
        </p:txBody>
      </p:sp>
      <p:sp>
        <p:nvSpPr>
          <p:cNvPr id="3" name="Rectangle: Rounded Corners 2">
            <a:extLst>
              <a:ext uri="{FF2B5EF4-FFF2-40B4-BE49-F238E27FC236}">
                <a16:creationId xmlns:a16="http://schemas.microsoft.com/office/drawing/2014/main" id="{3B2F03BD-32A0-79DB-62DF-9FB4E073B3BB}"/>
              </a:ext>
            </a:extLst>
          </p:cNvPr>
          <p:cNvSpPr/>
          <p:nvPr/>
        </p:nvSpPr>
        <p:spPr>
          <a:xfrm rot="2721443">
            <a:off x="3899350" y="5325224"/>
            <a:ext cx="1931772" cy="1798324"/>
          </a:xfrm>
          <a:prstGeom prst="roundRect">
            <a:avLst/>
          </a:prstGeom>
          <a:gradFill flip="none" rotWithShape="1">
            <a:gsLst>
              <a:gs pos="52000">
                <a:srgbClr val="4472C4"/>
              </a:gs>
              <a:gs pos="0">
                <a:srgbClr val="4472C4"/>
              </a:gs>
              <a:gs pos="13000">
                <a:srgbClr val="4472C4"/>
              </a:gs>
              <a:gs pos="79000">
                <a:srgbClr val="9DC3E6"/>
              </a:gs>
              <a:gs pos="100000">
                <a:srgbClr val="9DC3E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solidFill>
                <a:srgbClr val="CC0033"/>
              </a:solidFill>
            </a:endParaRPr>
          </a:p>
        </p:txBody>
      </p:sp>
      <p:sp>
        <p:nvSpPr>
          <p:cNvPr id="7" name="Rectangle: Rounded Corners 6">
            <a:extLst>
              <a:ext uri="{FF2B5EF4-FFF2-40B4-BE49-F238E27FC236}">
                <a16:creationId xmlns:a16="http://schemas.microsoft.com/office/drawing/2014/main" id="{1EDD1B19-0C43-61D8-328C-5A7D0E4272D7}"/>
              </a:ext>
            </a:extLst>
          </p:cNvPr>
          <p:cNvSpPr/>
          <p:nvPr/>
        </p:nvSpPr>
        <p:spPr>
          <a:xfrm rot="2721443">
            <a:off x="2558836" y="3871926"/>
            <a:ext cx="1860170" cy="1798324"/>
          </a:xfrm>
          <a:prstGeom prst="roundRect">
            <a:avLst/>
          </a:prstGeom>
          <a:gradFill flip="none" rotWithShape="1">
            <a:gsLst>
              <a:gs pos="52000">
                <a:srgbClr val="4472C4"/>
              </a:gs>
              <a:gs pos="0">
                <a:srgbClr val="4472C4"/>
              </a:gs>
              <a:gs pos="13000">
                <a:srgbClr val="4472C4"/>
              </a:gs>
              <a:gs pos="79000">
                <a:srgbClr val="9DC3E6"/>
              </a:gs>
              <a:gs pos="100000">
                <a:srgbClr val="9DC3E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solidFill>
                <a:srgbClr val="CC0033"/>
              </a:solidFill>
            </a:endParaRPr>
          </a:p>
        </p:txBody>
      </p:sp>
      <p:sp>
        <p:nvSpPr>
          <p:cNvPr id="8" name="Rectangle: Rounded Corners 7">
            <a:extLst>
              <a:ext uri="{FF2B5EF4-FFF2-40B4-BE49-F238E27FC236}">
                <a16:creationId xmlns:a16="http://schemas.microsoft.com/office/drawing/2014/main" id="{09735692-6616-526F-0EAA-D7DFCFB71564}"/>
              </a:ext>
            </a:extLst>
          </p:cNvPr>
          <p:cNvSpPr/>
          <p:nvPr/>
        </p:nvSpPr>
        <p:spPr>
          <a:xfrm rot="2721443">
            <a:off x="1157363" y="2446095"/>
            <a:ext cx="1860170" cy="1798324"/>
          </a:xfrm>
          <a:prstGeom prst="roundRect">
            <a:avLst/>
          </a:prstGeom>
          <a:gradFill flip="none" rotWithShape="1">
            <a:gsLst>
              <a:gs pos="52000">
                <a:srgbClr val="4472C4"/>
              </a:gs>
              <a:gs pos="0">
                <a:srgbClr val="4472C4"/>
              </a:gs>
              <a:gs pos="13000">
                <a:srgbClr val="4472C4"/>
              </a:gs>
              <a:gs pos="79000">
                <a:srgbClr val="9DC3E6"/>
              </a:gs>
              <a:gs pos="100000">
                <a:srgbClr val="9DC3E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solidFill>
                <a:srgbClr val="CC0033"/>
              </a:solidFill>
            </a:endParaRPr>
          </a:p>
        </p:txBody>
      </p:sp>
      <p:sp>
        <p:nvSpPr>
          <p:cNvPr id="9" name="Rectangle: Rounded Corners 8">
            <a:extLst>
              <a:ext uri="{FF2B5EF4-FFF2-40B4-BE49-F238E27FC236}">
                <a16:creationId xmlns:a16="http://schemas.microsoft.com/office/drawing/2014/main" id="{76EC0C3C-99E8-2F52-B086-FAA2EE06A88A}"/>
              </a:ext>
            </a:extLst>
          </p:cNvPr>
          <p:cNvSpPr/>
          <p:nvPr/>
        </p:nvSpPr>
        <p:spPr>
          <a:xfrm rot="2721443">
            <a:off x="11660070" y="3458805"/>
            <a:ext cx="1931772" cy="1798324"/>
          </a:xfrm>
          <a:prstGeom prst="roundRect">
            <a:avLst/>
          </a:prstGeom>
          <a:solidFill>
            <a:srgbClr val="CC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solidFill>
                <a:srgbClr val="CC0033"/>
              </a:solidFill>
            </a:endParaRPr>
          </a:p>
        </p:txBody>
      </p:sp>
      <p:sp>
        <p:nvSpPr>
          <p:cNvPr id="10" name="Rectangle: Rounded Corners 9">
            <a:extLst>
              <a:ext uri="{FF2B5EF4-FFF2-40B4-BE49-F238E27FC236}">
                <a16:creationId xmlns:a16="http://schemas.microsoft.com/office/drawing/2014/main" id="{1A19687C-0403-6003-084E-266CD2E032C5}"/>
              </a:ext>
            </a:extLst>
          </p:cNvPr>
          <p:cNvSpPr/>
          <p:nvPr/>
        </p:nvSpPr>
        <p:spPr>
          <a:xfrm rot="2721443">
            <a:off x="10319556" y="2005508"/>
            <a:ext cx="1860170" cy="1798324"/>
          </a:xfrm>
          <a:prstGeom prst="roundRect">
            <a:avLst/>
          </a:prstGeom>
          <a:gradFill flip="none" rotWithShape="1">
            <a:gsLst>
              <a:gs pos="52000">
                <a:srgbClr val="4472C4"/>
              </a:gs>
              <a:gs pos="0">
                <a:srgbClr val="4472C4"/>
              </a:gs>
              <a:gs pos="13000">
                <a:srgbClr val="4472C4"/>
              </a:gs>
              <a:gs pos="79000">
                <a:srgbClr val="9DC3E6"/>
              </a:gs>
              <a:gs pos="100000">
                <a:srgbClr val="9DC3E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solidFill>
                <a:srgbClr val="CC0033"/>
              </a:solidFill>
            </a:endParaRPr>
          </a:p>
        </p:txBody>
      </p:sp>
      <p:sp>
        <p:nvSpPr>
          <p:cNvPr id="11" name="Rectangle: Rounded Corners 10">
            <a:extLst>
              <a:ext uri="{FF2B5EF4-FFF2-40B4-BE49-F238E27FC236}">
                <a16:creationId xmlns:a16="http://schemas.microsoft.com/office/drawing/2014/main" id="{15597FC3-EE04-2703-8891-83C062470636}"/>
              </a:ext>
            </a:extLst>
          </p:cNvPr>
          <p:cNvSpPr/>
          <p:nvPr/>
        </p:nvSpPr>
        <p:spPr>
          <a:xfrm rot="2721443">
            <a:off x="8918083" y="579676"/>
            <a:ext cx="1860170" cy="1798324"/>
          </a:xfrm>
          <a:prstGeom prst="roundRect">
            <a:avLst/>
          </a:prstGeom>
          <a:gradFill flip="none" rotWithShape="1">
            <a:gsLst>
              <a:gs pos="52000">
                <a:srgbClr val="4472C4"/>
              </a:gs>
              <a:gs pos="0">
                <a:srgbClr val="4472C4"/>
              </a:gs>
              <a:gs pos="13000">
                <a:srgbClr val="4472C4"/>
              </a:gs>
              <a:gs pos="79000">
                <a:srgbClr val="9DC3E6"/>
              </a:gs>
              <a:gs pos="100000">
                <a:srgbClr val="9DC3E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solidFill>
                <a:srgbClr val="CC0033"/>
              </a:solidFill>
            </a:endParaRPr>
          </a:p>
        </p:txBody>
      </p:sp>
      <p:sp>
        <p:nvSpPr>
          <p:cNvPr id="12" name="Rectangle: Rounded Corners 11">
            <a:extLst>
              <a:ext uri="{FF2B5EF4-FFF2-40B4-BE49-F238E27FC236}">
                <a16:creationId xmlns:a16="http://schemas.microsoft.com/office/drawing/2014/main" id="{184817A1-6E40-9CAF-3194-7F5B31D6DA24}"/>
              </a:ext>
            </a:extLst>
          </p:cNvPr>
          <p:cNvSpPr/>
          <p:nvPr/>
        </p:nvSpPr>
        <p:spPr>
          <a:xfrm rot="2721443">
            <a:off x="137076" y="5496118"/>
            <a:ext cx="4493100" cy="714024"/>
          </a:xfrm>
          <a:prstGeom prst="roundRect">
            <a:avLst>
              <a:gd name="adj" fmla="val 50000"/>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dirty="0">
              <a:solidFill>
                <a:srgbClr val="CC0033"/>
              </a:solidFill>
            </a:endParaRPr>
          </a:p>
        </p:txBody>
      </p:sp>
      <p:sp>
        <p:nvSpPr>
          <p:cNvPr id="13" name="Rectangle: Rounded Corners 12">
            <a:extLst>
              <a:ext uri="{FF2B5EF4-FFF2-40B4-BE49-F238E27FC236}">
                <a16:creationId xmlns:a16="http://schemas.microsoft.com/office/drawing/2014/main" id="{FC9703BD-C561-C06F-C34C-AAFA49A93DB7}"/>
              </a:ext>
            </a:extLst>
          </p:cNvPr>
          <p:cNvSpPr/>
          <p:nvPr/>
        </p:nvSpPr>
        <p:spPr>
          <a:xfrm rot="2721443">
            <a:off x="10363012" y="1872289"/>
            <a:ext cx="4493100" cy="714024"/>
          </a:xfrm>
          <a:prstGeom prst="roundRect">
            <a:avLst>
              <a:gd name="adj" fmla="val 50000"/>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solidFill>
                <a:srgbClr val="CC0033"/>
              </a:solidFill>
            </a:endParaRPr>
          </a:p>
        </p:txBody>
      </p:sp>
      <p:sp>
        <p:nvSpPr>
          <p:cNvPr id="14" name="Oval 13">
            <a:extLst>
              <a:ext uri="{FF2B5EF4-FFF2-40B4-BE49-F238E27FC236}">
                <a16:creationId xmlns:a16="http://schemas.microsoft.com/office/drawing/2014/main" id="{9FCA5045-7909-2BEA-481C-5E7E29A89F58}"/>
              </a:ext>
            </a:extLst>
          </p:cNvPr>
          <p:cNvSpPr/>
          <p:nvPr/>
        </p:nvSpPr>
        <p:spPr>
          <a:xfrm rot="21122420">
            <a:off x="2523177" y="1168394"/>
            <a:ext cx="1566119" cy="1604028"/>
          </a:xfrm>
          <a:prstGeom prst="ellipse">
            <a:avLst/>
          </a:prstGeom>
          <a:gradFill>
            <a:gsLst>
              <a:gs pos="44068">
                <a:srgbClr val="4472C4"/>
              </a:gs>
              <a:gs pos="43000">
                <a:srgbClr val="4472C4"/>
              </a:gs>
              <a:gs pos="13000">
                <a:srgbClr val="4472C4"/>
              </a:gs>
              <a:gs pos="79000">
                <a:srgbClr val="9DC3E6"/>
              </a:gs>
              <a:gs pos="100000">
                <a:srgbClr val="9DC3E6"/>
              </a:gs>
            </a:gsLst>
            <a:path path="rect">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 name="Oval 14">
            <a:extLst>
              <a:ext uri="{FF2B5EF4-FFF2-40B4-BE49-F238E27FC236}">
                <a16:creationId xmlns:a16="http://schemas.microsoft.com/office/drawing/2014/main" id="{F91E8ED3-07D0-821C-C8B7-EA88BBF9070E}"/>
              </a:ext>
            </a:extLst>
          </p:cNvPr>
          <p:cNvSpPr/>
          <p:nvPr/>
        </p:nvSpPr>
        <p:spPr>
          <a:xfrm rot="8147876">
            <a:off x="10613859" y="4833953"/>
            <a:ext cx="1542918" cy="1580266"/>
          </a:xfrm>
          <a:prstGeom prst="ellipse">
            <a:avLst/>
          </a:prstGeom>
          <a:gradFill flip="none" rotWithShape="1">
            <a:gsLst>
              <a:gs pos="49000">
                <a:srgbClr val="4472C4"/>
              </a:gs>
              <a:gs pos="13000">
                <a:srgbClr val="4472C4"/>
              </a:gs>
              <a:gs pos="79000">
                <a:srgbClr val="9DC3E6"/>
              </a:gs>
              <a:gs pos="100000">
                <a:srgbClr val="9DC3E6"/>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6" name="Rectangle: Rounded Corners 15">
            <a:extLst>
              <a:ext uri="{FF2B5EF4-FFF2-40B4-BE49-F238E27FC236}">
                <a16:creationId xmlns:a16="http://schemas.microsoft.com/office/drawing/2014/main" id="{07EBEA4A-AEA9-D28B-701C-44B9290DEFF4}"/>
              </a:ext>
            </a:extLst>
          </p:cNvPr>
          <p:cNvSpPr/>
          <p:nvPr/>
        </p:nvSpPr>
        <p:spPr>
          <a:xfrm rot="2717869">
            <a:off x="4646035" y="1117521"/>
            <a:ext cx="5362880" cy="5493659"/>
          </a:xfrm>
          <a:prstGeom prst="roundRect">
            <a:avLst/>
          </a:prstGeom>
          <a:noFill/>
          <a:ln w="57150">
            <a:solidFill>
              <a:srgbClr val="CC0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noFill/>
            </a:endParaRPr>
          </a:p>
        </p:txBody>
      </p:sp>
      <p:sp>
        <p:nvSpPr>
          <p:cNvPr id="17" name="Rectangle: Rounded Corners 16">
            <a:extLst>
              <a:ext uri="{FF2B5EF4-FFF2-40B4-BE49-F238E27FC236}">
                <a16:creationId xmlns:a16="http://schemas.microsoft.com/office/drawing/2014/main" id="{B1BF2F3C-4D00-18D2-355F-40D317B44C91}"/>
              </a:ext>
            </a:extLst>
          </p:cNvPr>
          <p:cNvSpPr/>
          <p:nvPr/>
        </p:nvSpPr>
        <p:spPr>
          <a:xfrm rot="2717869">
            <a:off x="4966468" y="1489394"/>
            <a:ext cx="4772466" cy="4749911"/>
          </a:xfrm>
          <a:prstGeom prst="roundRect">
            <a:avLst/>
          </a:prstGeom>
          <a:noFill/>
          <a:ln w="76200">
            <a:solidFill>
              <a:srgbClr val="CC0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dirty="0">
              <a:noFill/>
            </a:endParaRPr>
          </a:p>
        </p:txBody>
      </p:sp>
      <p:sp>
        <p:nvSpPr>
          <p:cNvPr id="20" name="Rectangle: Rounded Corners 19">
            <a:extLst>
              <a:ext uri="{FF2B5EF4-FFF2-40B4-BE49-F238E27FC236}">
                <a16:creationId xmlns:a16="http://schemas.microsoft.com/office/drawing/2014/main" id="{94DF4BE9-1833-2137-279A-7BD781A2F7A9}"/>
              </a:ext>
            </a:extLst>
          </p:cNvPr>
          <p:cNvSpPr/>
          <p:nvPr/>
        </p:nvSpPr>
        <p:spPr>
          <a:xfrm rot="2721443">
            <a:off x="11660069" y="3458804"/>
            <a:ext cx="1931772" cy="1798324"/>
          </a:xfrm>
          <a:prstGeom prst="roundRect">
            <a:avLst/>
          </a:prstGeom>
          <a:gradFill flip="none" rotWithShape="1">
            <a:gsLst>
              <a:gs pos="52000">
                <a:srgbClr val="4472C4"/>
              </a:gs>
              <a:gs pos="0">
                <a:srgbClr val="4472C4"/>
              </a:gs>
              <a:gs pos="13000">
                <a:srgbClr val="4472C4"/>
              </a:gs>
              <a:gs pos="79000">
                <a:srgbClr val="9DC3E6"/>
              </a:gs>
              <a:gs pos="100000">
                <a:srgbClr val="9DC3E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solidFill>
                <a:srgbClr val="CC0033"/>
              </a:solidFill>
            </a:endParaRPr>
          </a:p>
        </p:txBody>
      </p:sp>
      <p:sp>
        <p:nvSpPr>
          <p:cNvPr id="22" name="TextBox 21">
            <a:extLst>
              <a:ext uri="{FF2B5EF4-FFF2-40B4-BE49-F238E27FC236}">
                <a16:creationId xmlns:a16="http://schemas.microsoft.com/office/drawing/2014/main" id="{35AE94A6-FF46-7A5E-EE04-0384614232A4}"/>
              </a:ext>
            </a:extLst>
          </p:cNvPr>
          <p:cNvSpPr txBox="1"/>
          <p:nvPr/>
        </p:nvSpPr>
        <p:spPr>
          <a:xfrm>
            <a:off x="5262071" y="2560617"/>
            <a:ext cx="4309371" cy="2751522"/>
          </a:xfrm>
          <a:prstGeom prst="rect">
            <a:avLst/>
          </a:prstGeom>
          <a:noFill/>
        </p:spPr>
        <p:txBody>
          <a:bodyPr wrap="square">
            <a:spAutoFit/>
          </a:bodyPr>
          <a:lstStyle/>
          <a:p>
            <a:pPr algn="ctr"/>
            <a:r>
              <a:rPr lang="en-US" sz="8640" b="1" dirty="0">
                <a:ln w="13462">
                  <a:solidFill>
                    <a:schemeClr val="bg1"/>
                  </a:solidFill>
                  <a:prstDash val="solid"/>
                </a:ln>
                <a:solidFill>
                  <a:schemeClr val="bg1"/>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0823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000" fill="hold"/>
                                        <p:tgtEl>
                                          <p:spTgt spid="16"/>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000" fill="hold"/>
                                        <p:tgtEl>
                                          <p:spTgt spid="17"/>
                                        </p:tgtEl>
                                        <p:attrNameLst>
                                          <p:attrName>r</p:attrName>
                                        </p:attrNameLst>
                                      </p:cBhvr>
                                    </p:animRot>
                                  </p:childTnLst>
                                </p:cTn>
                              </p:par>
                              <p:par>
                                <p:cTn id="9" presetID="26" presetClass="emph" presetSubtype="0" repeatCount="3000" fill="hold" grpId="0" nodeType="withEffect">
                                  <p:stCondLst>
                                    <p:cond delay="0"/>
                                  </p:stCondLst>
                                  <p:childTnLst>
                                    <p:animEffect transition="out" filter="fade">
                                      <p:cBhvr>
                                        <p:cTn id="10" dur="1000" tmFilter="0, 0; .2, .5; .8, .5; 1, 0"/>
                                        <p:tgtEl>
                                          <p:spTgt spid="22"/>
                                        </p:tgtEl>
                                      </p:cBhvr>
                                    </p:animEffect>
                                    <p:animScale>
                                      <p:cBhvr>
                                        <p:cTn id="11" dur="50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3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1D5AAD-6363-9DE7-56DD-37C4A588F601}"/>
              </a:ext>
            </a:extLst>
          </p:cNvPr>
          <p:cNvSpPr txBox="1"/>
          <p:nvPr/>
        </p:nvSpPr>
        <p:spPr>
          <a:xfrm>
            <a:off x="1251856" y="152791"/>
            <a:ext cx="7315200" cy="646331"/>
          </a:xfrm>
          <a:prstGeom prst="rect">
            <a:avLst/>
          </a:prstGeom>
          <a:noFill/>
        </p:spPr>
        <p:txBody>
          <a:bodyPr wrap="square">
            <a:spAutoFit/>
          </a:bodyPr>
          <a:lstStyle/>
          <a:p>
            <a:r>
              <a:rPr lang="en-US" sz="3600" b="1" u="sng" dirty="0">
                <a:solidFill>
                  <a:schemeClr val="accent1">
                    <a:lumMod val="75000"/>
                  </a:schemeClr>
                </a:solidFill>
              </a:rPr>
              <a:t>Use case Diagram</a:t>
            </a:r>
          </a:p>
        </p:txBody>
      </p:sp>
      <p:pic>
        <p:nvPicPr>
          <p:cNvPr id="3" name="Picture 2" descr="A diagram of a person's diagram">
            <a:extLst>
              <a:ext uri="{FF2B5EF4-FFF2-40B4-BE49-F238E27FC236}">
                <a16:creationId xmlns:a16="http://schemas.microsoft.com/office/drawing/2014/main" id="{28A59B93-E00B-59B3-56BE-106572F55C6D}"/>
              </a:ext>
            </a:extLst>
          </p:cNvPr>
          <p:cNvPicPr>
            <a:picLocks noChangeAspect="1"/>
          </p:cNvPicPr>
          <p:nvPr/>
        </p:nvPicPr>
        <p:blipFill>
          <a:blip r:embed="rId2"/>
          <a:stretch>
            <a:fillRect/>
          </a:stretch>
        </p:blipFill>
        <p:spPr>
          <a:xfrm>
            <a:off x="0" y="810273"/>
            <a:ext cx="14630400" cy="7430478"/>
          </a:xfrm>
          <a:prstGeom prst="rect">
            <a:avLst/>
          </a:prstGeom>
        </p:spPr>
      </p:pic>
    </p:spTree>
    <p:extLst>
      <p:ext uri="{BB962C8B-B14F-4D97-AF65-F5344CB8AC3E}">
        <p14:creationId xmlns:p14="http://schemas.microsoft.com/office/powerpoint/2010/main" val="3280574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FA66EB-3D39-BDEE-742D-0F91BF7E2DF7}"/>
              </a:ext>
            </a:extLst>
          </p:cNvPr>
          <p:cNvSpPr txBox="1"/>
          <p:nvPr/>
        </p:nvSpPr>
        <p:spPr>
          <a:xfrm>
            <a:off x="1110342" y="126556"/>
            <a:ext cx="7315200" cy="646331"/>
          </a:xfrm>
          <a:prstGeom prst="rect">
            <a:avLst/>
          </a:prstGeom>
          <a:noFill/>
        </p:spPr>
        <p:txBody>
          <a:bodyPr wrap="square">
            <a:spAutoFit/>
          </a:bodyPr>
          <a:lstStyle/>
          <a:p>
            <a:r>
              <a:rPr lang="en-US" sz="3600" b="1" u="sng" dirty="0">
                <a:solidFill>
                  <a:schemeClr val="accent1">
                    <a:lumMod val="75000"/>
                  </a:schemeClr>
                </a:solidFill>
              </a:rPr>
              <a:t>Sequence Diagram</a:t>
            </a:r>
          </a:p>
        </p:txBody>
      </p:sp>
      <p:pic>
        <p:nvPicPr>
          <p:cNvPr id="5" name="Picture 4" descr="A screenshot of a diagram&#10;&#10;Description automatically generated">
            <a:extLst>
              <a:ext uri="{FF2B5EF4-FFF2-40B4-BE49-F238E27FC236}">
                <a16:creationId xmlns:a16="http://schemas.microsoft.com/office/drawing/2014/main" id="{4F901F28-56A0-8373-1B9D-DC0B0E4A5D5B}"/>
              </a:ext>
            </a:extLst>
          </p:cNvPr>
          <p:cNvPicPr>
            <a:picLocks noChangeAspect="1"/>
          </p:cNvPicPr>
          <p:nvPr/>
        </p:nvPicPr>
        <p:blipFill>
          <a:blip r:embed="rId2"/>
          <a:stretch>
            <a:fillRect/>
          </a:stretch>
        </p:blipFill>
        <p:spPr>
          <a:xfrm>
            <a:off x="0" y="858644"/>
            <a:ext cx="14630400" cy="7370956"/>
          </a:xfrm>
          <a:prstGeom prst="rect">
            <a:avLst/>
          </a:prstGeom>
        </p:spPr>
      </p:pic>
    </p:spTree>
    <p:extLst>
      <p:ext uri="{BB962C8B-B14F-4D97-AF65-F5344CB8AC3E}">
        <p14:creationId xmlns:p14="http://schemas.microsoft.com/office/powerpoint/2010/main" val="1504608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2">
            <a:extLst>
              <a:ext uri="{FF2B5EF4-FFF2-40B4-BE49-F238E27FC236}">
                <a16:creationId xmlns:a16="http://schemas.microsoft.com/office/drawing/2014/main" id="{42229681-D131-8BF7-FDB7-659C3D9902C1}"/>
              </a:ext>
            </a:extLst>
          </p:cNvPr>
          <p:cNvSpPr/>
          <p:nvPr/>
        </p:nvSpPr>
        <p:spPr>
          <a:xfrm flipV="1">
            <a:off x="8310422" y="7326093"/>
            <a:ext cx="5948809" cy="32243"/>
          </a:xfrm>
          <a:prstGeom prst="line">
            <a:avLst/>
          </a:prstGeom>
          <a:ln w="34925">
            <a:solidFill>
              <a:schemeClr val="accent1"/>
            </a:solidFill>
            <a:miter/>
          </a:ln>
          <a:effectLst>
            <a:outerShdw blurRad="50800" dist="38100" dir="5400000" rotWithShape="0">
              <a:srgbClr val="000000">
                <a:alpha val="40000"/>
              </a:srgbClr>
            </a:outerShdw>
          </a:effectLst>
        </p:spPr>
        <p:txBody>
          <a:bodyPr lIns="45719" rIns="45719"/>
          <a:lstStyle/>
          <a:p>
            <a:endParaRPr dirty="0"/>
          </a:p>
        </p:txBody>
      </p:sp>
      <p:sp>
        <p:nvSpPr>
          <p:cNvPr id="3" name="Straight Connector 13">
            <a:extLst>
              <a:ext uri="{FF2B5EF4-FFF2-40B4-BE49-F238E27FC236}">
                <a16:creationId xmlns:a16="http://schemas.microsoft.com/office/drawing/2014/main" id="{E6A07EA6-D495-EB89-E474-898B728B9EEE}"/>
              </a:ext>
            </a:extLst>
          </p:cNvPr>
          <p:cNvSpPr/>
          <p:nvPr/>
        </p:nvSpPr>
        <p:spPr>
          <a:xfrm flipH="1" flipV="1">
            <a:off x="14259230" y="588314"/>
            <a:ext cx="1" cy="6719497"/>
          </a:xfrm>
          <a:prstGeom prst="line">
            <a:avLst/>
          </a:prstGeom>
          <a:ln w="34925">
            <a:solidFill>
              <a:schemeClr val="accent1"/>
            </a:solidFill>
            <a:miter/>
          </a:ln>
          <a:effectLst>
            <a:outerShdw blurRad="50800" dist="38100" dir="2700000" rotWithShape="0">
              <a:srgbClr val="000000">
                <a:alpha val="40000"/>
              </a:srgbClr>
            </a:outerShdw>
          </a:effectLst>
        </p:spPr>
        <p:txBody>
          <a:bodyPr lIns="45719" rIns="45719"/>
          <a:lstStyle/>
          <a:p>
            <a:endParaRPr/>
          </a:p>
        </p:txBody>
      </p:sp>
      <p:sp>
        <p:nvSpPr>
          <p:cNvPr id="4" name="Straight Connector 16">
            <a:extLst>
              <a:ext uri="{FF2B5EF4-FFF2-40B4-BE49-F238E27FC236}">
                <a16:creationId xmlns:a16="http://schemas.microsoft.com/office/drawing/2014/main" id="{B246546D-4A19-1B33-CBBE-116EBD59359E}"/>
              </a:ext>
            </a:extLst>
          </p:cNvPr>
          <p:cNvSpPr/>
          <p:nvPr/>
        </p:nvSpPr>
        <p:spPr>
          <a:xfrm flipH="1" flipV="1">
            <a:off x="814959" y="549699"/>
            <a:ext cx="13385104" cy="41918"/>
          </a:xfrm>
          <a:prstGeom prst="line">
            <a:avLst/>
          </a:prstGeom>
          <a:ln w="34925">
            <a:solidFill>
              <a:schemeClr val="accent1"/>
            </a:solidFill>
            <a:miter/>
          </a:ln>
        </p:spPr>
        <p:txBody>
          <a:bodyPr lIns="45719" rIns="45719"/>
          <a:lstStyle/>
          <a:p>
            <a:endParaRPr dirty="0"/>
          </a:p>
        </p:txBody>
      </p:sp>
      <p:sp>
        <p:nvSpPr>
          <p:cNvPr id="5" name="Straight Connector 19">
            <a:extLst>
              <a:ext uri="{FF2B5EF4-FFF2-40B4-BE49-F238E27FC236}">
                <a16:creationId xmlns:a16="http://schemas.microsoft.com/office/drawing/2014/main" id="{42BE400E-198B-B844-322B-996ABE10E904}"/>
              </a:ext>
            </a:extLst>
          </p:cNvPr>
          <p:cNvSpPr/>
          <p:nvPr/>
        </p:nvSpPr>
        <p:spPr>
          <a:xfrm>
            <a:off x="814959" y="558946"/>
            <a:ext cx="59167" cy="6719498"/>
          </a:xfrm>
          <a:prstGeom prst="line">
            <a:avLst/>
          </a:prstGeom>
          <a:ln w="34925">
            <a:solidFill>
              <a:schemeClr val="accent1"/>
            </a:solidFill>
            <a:miter/>
          </a:ln>
        </p:spPr>
        <p:txBody>
          <a:bodyPr lIns="45719" rIns="45719"/>
          <a:lstStyle/>
          <a:p>
            <a:endParaRPr/>
          </a:p>
        </p:txBody>
      </p:sp>
      <p:sp>
        <p:nvSpPr>
          <p:cNvPr id="6" name="Straight Connector 21">
            <a:extLst>
              <a:ext uri="{FF2B5EF4-FFF2-40B4-BE49-F238E27FC236}">
                <a16:creationId xmlns:a16="http://schemas.microsoft.com/office/drawing/2014/main" id="{99D5AB8A-B300-0097-63D4-C0BB4B473311}"/>
              </a:ext>
            </a:extLst>
          </p:cNvPr>
          <p:cNvSpPr/>
          <p:nvPr/>
        </p:nvSpPr>
        <p:spPr>
          <a:xfrm flipV="1">
            <a:off x="874126" y="7244382"/>
            <a:ext cx="2266889" cy="10243"/>
          </a:xfrm>
          <a:prstGeom prst="line">
            <a:avLst/>
          </a:prstGeom>
          <a:ln w="34925">
            <a:solidFill>
              <a:schemeClr val="accent1"/>
            </a:solidFill>
            <a:miter/>
          </a:ln>
        </p:spPr>
        <p:txBody>
          <a:bodyPr lIns="45719" rIns="45719"/>
          <a:lstStyle/>
          <a:p>
            <a:endParaRPr/>
          </a:p>
        </p:txBody>
      </p:sp>
      <p:sp>
        <p:nvSpPr>
          <p:cNvPr id="7" name="Flowchart: Delay 1">
            <a:extLst>
              <a:ext uri="{FF2B5EF4-FFF2-40B4-BE49-F238E27FC236}">
                <a16:creationId xmlns:a16="http://schemas.microsoft.com/office/drawing/2014/main" id="{4AFBBEC0-780E-8119-BB96-0B76277B32D8}"/>
              </a:ext>
            </a:extLst>
          </p:cNvPr>
          <p:cNvSpPr/>
          <p:nvPr/>
        </p:nvSpPr>
        <p:spPr>
          <a:xfrm rot="16200000">
            <a:off x="3886270" y="6422940"/>
            <a:ext cx="1258970" cy="1870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C000"/>
          </a:solidFill>
          <a:ln w="12700">
            <a:solidFill>
              <a:srgbClr val="FFC00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solidFill>
                <a:srgbClr val="FFC000"/>
              </a:solidFill>
            </a:endParaRPr>
          </a:p>
        </p:txBody>
      </p:sp>
      <p:sp>
        <p:nvSpPr>
          <p:cNvPr id="8" name="Flowchart: Delay 3">
            <a:extLst>
              <a:ext uri="{FF2B5EF4-FFF2-40B4-BE49-F238E27FC236}">
                <a16:creationId xmlns:a16="http://schemas.microsoft.com/office/drawing/2014/main" id="{BE13C819-200F-B05F-22C1-5FBF7E5E4982}"/>
              </a:ext>
            </a:extLst>
          </p:cNvPr>
          <p:cNvSpPr/>
          <p:nvPr/>
        </p:nvSpPr>
        <p:spPr>
          <a:xfrm rot="10800000">
            <a:off x="13337225" y="3209548"/>
            <a:ext cx="1258969" cy="1870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chemeClr val="accent4"/>
          </a:solidFill>
          <a:ln w="12700">
            <a:solidFill>
              <a:srgbClr val="0070C0"/>
            </a:solidFill>
            <a:miter/>
          </a:ln>
          <a:effectLst>
            <a:outerShdw blurRad="63500" rotWithShape="0">
              <a:srgbClr val="000000">
                <a:alpha val="40000"/>
              </a:srgbClr>
            </a:outerShdw>
          </a:effectLst>
        </p:spPr>
        <p:txBody>
          <a:bodyPr lIns="45719" rIns="45719" anchor="ctr"/>
          <a:lstStyle/>
          <a:p>
            <a:pPr algn="ctr">
              <a:defRPr>
                <a:solidFill>
                  <a:srgbClr val="FFFFFF"/>
                </a:solidFill>
              </a:defRPr>
            </a:pPr>
            <a:endParaRPr/>
          </a:p>
        </p:txBody>
      </p:sp>
      <p:sp>
        <p:nvSpPr>
          <p:cNvPr id="9" name="TextBox 56">
            <a:extLst>
              <a:ext uri="{FF2B5EF4-FFF2-40B4-BE49-F238E27FC236}">
                <a16:creationId xmlns:a16="http://schemas.microsoft.com/office/drawing/2014/main" id="{9DA37C93-ACD0-8D6C-ECA7-A3C9E1A721C0}"/>
              </a:ext>
            </a:extLst>
          </p:cNvPr>
          <p:cNvSpPr txBox="1"/>
          <p:nvPr/>
        </p:nvSpPr>
        <p:spPr>
          <a:xfrm>
            <a:off x="1306925" y="3412551"/>
            <a:ext cx="2914149" cy="10926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6000" b="1">
                <a:ln w="10160" cap="flat">
                  <a:solidFill>
                    <a:schemeClr val="accent5"/>
                  </a:solidFill>
                  <a:prstDash val="solid"/>
                  <a:round/>
                </a:ln>
                <a:solidFill>
                  <a:srgbClr val="FFFFFF"/>
                </a:solidFill>
                <a:effectLst>
                  <a:outerShdw blurRad="38100" dist="22860" dir="5400000" rotWithShape="0">
                    <a:srgbClr val="000000">
                      <a:alpha val="30000"/>
                    </a:srgbClr>
                  </a:outerShdw>
                </a:effectLst>
              </a:defRPr>
            </a:lvl1pPr>
          </a:lstStyle>
          <a:p>
            <a:r>
              <a:rPr sz="6500" dirty="0">
                <a:solidFill>
                  <a:srgbClr val="FFC000"/>
                </a:solidFill>
              </a:rPr>
              <a:t>Agenda</a:t>
            </a:r>
          </a:p>
        </p:txBody>
      </p:sp>
      <p:grpSp>
        <p:nvGrpSpPr>
          <p:cNvPr id="10" name="Google Shape;891;p19">
            <a:extLst>
              <a:ext uri="{FF2B5EF4-FFF2-40B4-BE49-F238E27FC236}">
                <a16:creationId xmlns:a16="http://schemas.microsoft.com/office/drawing/2014/main" id="{1623A786-58B2-F6AD-6C9B-AE9089F5647F}"/>
              </a:ext>
            </a:extLst>
          </p:cNvPr>
          <p:cNvGrpSpPr/>
          <p:nvPr/>
        </p:nvGrpSpPr>
        <p:grpSpPr>
          <a:xfrm>
            <a:off x="6775307" y="2828215"/>
            <a:ext cx="5974232" cy="1576297"/>
            <a:chOff x="-1" y="-230633"/>
            <a:chExt cx="5564936" cy="992078"/>
          </a:xfrm>
        </p:grpSpPr>
        <p:sp>
          <p:nvSpPr>
            <p:cNvPr id="11" name="Google Shape;892;p19">
              <a:extLst>
                <a:ext uri="{FF2B5EF4-FFF2-40B4-BE49-F238E27FC236}">
                  <a16:creationId xmlns:a16="http://schemas.microsoft.com/office/drawing/2014/main" id="{C754CBD3-2491-9141-3764-9669A7B372C1}"/>
                </a:ext>
              </a:extLst>
            </p:cNvPr>
            <p:cNvSpPr/>
            <p:nvPr/>
          </p:nvSpPr>
          <p:spPr>
            <a:xfrm>
              <a:off x="576265" y="96216"/>
              <a:ext cx="4988670" cy="560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29"/>
                    <a:pt x="20888" y="0"/>
                    <a:pt x="20009" y="0"/>
                  </a:cubicBezTo>
                  <a:close/>
                </a:path>
              </a:pathLst>
            </a:custGeom>
            <a:solidFill>
              <a:srgbClr val="5EB2FC"/>
            </a:solidFill>
            <a:ln w="12700" cap="flat">
              <a:noFill/>
              <a:miter lim="400000"/>
            </a:ln>
            <a:effectLst/>
          </p:spPr>
          <p:txBody>
            <a:bodyPr wrap="square" lIns="45719" tIns="45719" rIns="45719" bIns="45719" numCol="1" anchor="ctr">
              <a:noAutofit/>
            </a:bodyPr>
            <a:lstStyle/>
            <a:p>
              <a:pPr>
                <a:defRPr sz="2400"/>
              </a:pPr>
              <a:endParaRPr/>
            </a:p>
          </p:txBody>
        </p:sp>
        <p:sp>
          <p:nvSpPr>
            <p:cNvPr id="12" name="Google Shape;893;p19">
              <a:extLst>
                <a:ext uri="{FF2B5EF4-FFF2-40B4-BE49-F238E27FC236}">
                  <a16:creationId xmlns:a16="http://schemas.microsoft.com/office/drawing/2014/main" id="{A89A9A37-B2A6-1C86-8050-28A17A0D87C9}"/>
                </a:ext>
              </a:extLst>
            </p:cNvPr>
            <p:cNvSpPr/>
            <p:nvPr/>
          </p:nvSpPr>
          <p:spPr>
            <a:xfrm>
              <a:off x="4896010" y="150887"/>
              <a:ext cx="602327" cy="45940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28" y="0"/>
                    <a:pt x="0" y="4840"/>
                    <a:pt x="0" y="10806"/>
                  </a:cubicBezTo>
                  <a:cubicBezTo>
                    <a:pt x="0" y="16773"/>
                    <a:pt x="4828" y="21600"/>
                    <a:pt x="10794" y="21600"/>
                  </a:cubicBezTo>
                  <a:cubicBezTo>
                    <a:pt x="16773" y="21600"/>
                    <a:pt x="21600" y="16773"/>
                    <a:pt x="21600" y="10806"/>
                  </a:cubicBezTo>
                  <a:cubicBezTo>
                    <a:pt x="21600" y="4840"/>
                    <a:pt x="16773" y="0"/>
                    <a:pt x="10794"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13" name="Google Shape;894;p19">
              <a:extLst>
                <a:ext uri="{FF2B5EF4-FFF2-40B4-BE49-F238E27FC236}">
                  <a16:creationId xmlns:a16="http://schemas.microsoft.com/office/drawing/2014/main" id="{CE89AC12-4AC6-32A5-A28B-17B769F26ED8}"/>
                </a:ext>
              </a:extLst>
            </p:cNvPr>
            <p:cNvSpPr/>
            <p:nvPr/>
          </p:nvSpPr>
          <p:spPr>
            <a:xfrm>
              <a:off x="-1" y="0"/>
              <a:ext cx="998081" cy="761445"/>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2"/>
                    <a:pt x="8231" y="965"/>
                  </a:cubicBezTo>
                  <a:lnTo>
                    <a:pt x="931" y="8479"/>
                  </a:lnTo>
                  <a:cubicBezTo>
                    <a:pt x="-311" y="9758"/>
                    <a:pt x="-311" y="11842"/>
                    <a:pt x="931" y="13129"/>
                  </a:cubicBezTo>
                  <a:lnTo>
                    <a:pt x="8231" y="20635"/>
                  </a:lnTo>
                  <a:cubicBezTo>
                    <a:pt x="8852" y="21278"/>
                    <a:pt x="9669" y="21600"/>
                    <a:pt x="10486" y="21600"/>
                  </a:cubicBezTo>
                  <a:cubicBezTo>
                    <a:pt x="11304" y="21600"/>
                    <a:pt x="12122" y="21278"/>
                    <a:pt x="12747" y="20635"/>
                  </a:cubicBezTo>
                  <a:lnTo>
                    <a:pt x="20039" y="13129"/>
                  </a:lnTo>
                  <a:cubicBezTo>
                    <a:pt x="21289" y="11842"/>
                    <a:pt x="21289" y="9758"/>
                    <a:pt x="20039" y="8479"/>
                  </a:cubicBezTo>
                  <a:lnTo>
                    <a:pt x="12747" y="965"/>
                  </a:lnTo>
                  <a:cubicBezTo>
                    <a:pt x="12122" y="322"/>
                    <a:pt x="11304" y="0"/>
                    <a:pt x="10486" y="0"/>
                  </a:cubicBezTo>
                  <a:close/>
                </a:path>
              </a:pathLst>
            </a:custGeom>
            <a:solidFill>
              <a:srgbClr val="4685BC"/>
            </a:solidFill>
            <a:ln w="12700" cap="flat">
              <a:noFill/>
              <a:miter lim="400000"/>
            </a:ln>
            <a:effectLst/>
          </p:spPr>
          <p:txBody>
            <a:bodyPr wrap="square" lIns="45719" tIns="45719" rIns="45719" bIns="45719" numCol="1" anchor="ctr">
              <a:noAutofit/>
            </a:bodyPr>
            <a:lstStyle/>
            <a:p>
              <a:pPr>
                <a:defRPr sz="2400"/>
              </a:pPr>
              <a:endParaRPr/>
            </a:p>
          </p:txBody>
        </p:sp>
        <p:grpSp>
          <p:nvGrpSpPr>
            <p:cNvPr id="14" name="Google Shape;895;p19">
              <a:extLst>
                <a:ext uri="{FF2B5EF4-FFF2-40B4-BE49-F238E27FC236}">
                  <a16:creationId xmlns:a16="http://schemas.microsoft.com/office/drawing/2014/main" id="{DAB11E79-23E6-1C14-C365-963FEF3B2874}"/>
                </a:ext>
              </a:extLst>
            </p:cNvPr>
            <p:cNvGrpSpPr/>
            <p:nvPr/>
          </p:nvGrpSpPr>
          <p:grpSpPr>
            <a:xfrm>
              <a:off x="81900" y="4825"/>
              <a:ext cx="834376" cy="751801"/>
              <a:chOff x="0" y="0"/>
              <a:chExt cx="834375" cy="751799"/>
            </a:xfrm>
          </p:grpSpPr>
          <p:sp>
            <p:nvSpPr>
              <p:cNvPr id="16" name="Shape">
                <a:extLst>
                  <a:ext uri="{FF2B5EF4-FFF2-40B4-BE49-F238E27FC236}">
                    <a16:creationId xmlns:a16="http://schemas.microsoft.com/office/drawing/2014/main" id="{043B453C-D9AC-68F8-3D47-F2AF98870DC0}"/>
                  </a:ext>
                </a:extLst>
              </p:cNvPr>
              <p:cNvSpPr/>
              <p:nvPr/>
            </p:nvSpPr>
            <p:spPr>
              <a:xfrm>
                <a:off x="9667" y="65150"/>
                <a:ext cx="815042" cy="621501"/>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4"/>
                      <a:pt x="8741" y="762"/>
                    </a:cubicBezTo>
                    <a:lnTo>
                      <a:pt x="751" y="8953"/>
                    </a:lnTo>
                    <a:cubicBezTo>
                      <a:pt x="-250" y="9978"/>
                      <a:pt x="-250" y="11631"/>
                      <a:pt x="751" y="12647"/>
                    </a:cubicBezTo>
                    <a:lnTo>
                      <a:pt x="8741" y="20838"/>
                    </a:lnTo>
                    <a:cubicBezTo>
                      <a:pt x="9242" y="21346"/>
                      <a:pt x="9896" y="21600"/>
                      <a:pt x="10549" y="21600"/>
                    </a:cubicBezTo>
                    <a:cubicBezTo>
                      <a:pt x="11202" y="21600"/>
                      <a:pt x="11853" y="21346"/>
                      <a:pt x="12349" y="20838"/>
                    </a:cubicBezTo>
                    <a:lnTo>
                      <a:pt x="20349" y="12647"/>
                    </a:lnTo>
                    <a:cubicBezTo>
                      <a:pt x="21350" y="11631"/>
                      <a:pt x="21350" y="9978"/>
                      <a:pt x="20349" y="8953"/>
                    </a:cubicBezTo>
                    <a:lnTo>
                      <a:pt x="12349" y="762"/>
                    </a:lnTo>
                    <a:cubicBezTo>
                      <a:pt x="11853" y="254"/>
                      <a:pt x="11202" y="0"/>
                      <a:pt x="10549" y="0"/>
                    </a:cubicBezTo>
                    <a:close/>
                  </a:path>
                </a:pathLst>
              </a:custGeom>
              <a:solidFill>
                <a:srgbClr val="5EB2F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17" name="03">
                <a:extLst>
                  <a:ext uri="{FF2B5EF4-FFF2-40B4-BE49-F238E27FC236}">
                    <a16:creationId xmlns:a16="http://schemas.microsoft.com/office/drawing/2014/main" id="{449422ED-F2C5-6E26-960F-FD09C7F5AF6A}"/>
                  </a:ext>
                </a:extLst>
              </p:cNvPr>
              <p:cNvSpPr txBox="1"/>
              <p:nvPr/>
            </p:nvSpPr>
            <p:spPr>
              <a:xfrm>
                <a:off x="0" y="-1"/>
                <a:ext cx="834376" cy="75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03</a:t>
                </a:r>
              </a:p>
            </p:txBody>
          </p:sp>
        </p:grpSp>
        <p:sp>
          <p:nvSpPr>
            <p:cNvPr id="15" name="Google Shape;898;p19">
              <a:extLst>
                <a:ext uri="{FF2B5EF4-FFF2-40B4-BE49-F238E27FC236}">
                  <a16:creationId xmlns:a16="http://schemas.microsoft.com/office/drawing/2014/main" id="{FAA94C2F-668C-C5B5-066A-046E9D8F095D}"/>
                </a:ext>
              </a:extLst>
            </p:cNvPr>
            <p:cNvSpPr txBox="1"/>
            <p:nvPr/>
          </p:nvSpPr>
          <p:spPr>
            <a:xfrm>
              <a:off x="893319" y="-230633"/>
              <a:ext cx="3795507" cy="8910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pPr algn="ctr"/>
              <a:endParaRPr lang="en-US" sz="2800" dirty="0"/>
            </a:p>
            <a:p>
              <a:pPr algn="ctr"/>
              <a:r>
                <a:rPr lang="en-US" sz="2400" dirty="0"/>
                <a:t>Application Designs &amp; methodology</a:t>
              </a:r>
              <a:endParaRPr sz="2400" dirty="0"/>
            </a:p>
          </p:txBody>
        </p:sp>
      </p:grpSp>
      <p:grpSp>
        <p:nvGrpSpPr>
          <p:cNvPr id="19" name="Google Shape;908;p19">
            <a:extLst>
              <a:ext uri="{FF2B5EF4-FFF2-40B4-BE49-F238E27FC236}">
                <a16:creationId xmlns:a16="http://schemas.microsoft.com/office/drawing/2014/main" id="{E4A01646-B0F8-B055-3487-27B2EA4C33BE}"/>
              </a:ext>
            </a:extLst>
          </p:cNvPr>
          <p:cNvGrpSpPr/>
          <p:nvPr/>
        </p:nvGrpSpPr>
        <p:grpSpPr>
          <a:xfrm>
            <a:off x="6161927" y="2117458"/>
            <a:ext cx="5914063" cy="1066553"/>
            <a:chOff x="0" y="0"/>
            <a:chExt cx="5728581" cy="806181"/>
          </a:xfrm>
        </p:grpSpPr>
        <p:sp>
          <p:nvSpPr>
            <p:cNvPr id="20" name="Google Shape;909;p19">
              <a:extLst>
                <a:ext uri="{FF2B5EF4-FFF2-40B4-BE49-F238E27FC236}">
                  <a16:creationId xmlns:a16="http://schemas.microsoft.com/office/drawing/2014/main" id="{2915ED32-95EA-67E5-044B-C0E94FF4FA30}"/>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69E781"/>
            </a:solidFill>
            <a:ln w="12700" cap="flat">
              <a:noFill/>
              <a:miter lim="400000"/>
            </a:ln>
            <a:effectLst/>
          </p:spPr>
          <p:txBody>
            <a:bodyPr wrap="square" lIns="45719" tIns="45719" rIns="45719" bIns="45719" numCol="1" anchor="ctr">
              <a:noAutofit/>
            </a:bodyPr>
            <a:lstStyle/>
            <a:p>
              <a:pPr>
                <a:defRPr sz="2400"/>
              </a:pPr>
              <a:endParaRPr/>
            </a:p>
          </p:txBody>
        </p:sp>
        <p:sp>
          <p:nvSpPr>
            <p:cNvPr id="21" name="Google Shape;910;p19">
              <a:extLst>
                <a:ext uri="{FF2B5EF4-FFF2-40B4-BE49-F238E27FC236}">
                  <a16:creationId xmlns:a16="http://schemas.microsoft.com/office/drawing/2014/main" id="{ACD756B8-3877-8DF9-4EB1-CFB2ECC41FA6}"/>
                </a:ext>
              </a:extLst>
            </p:cNvPr>
            <p:cNvSpPr/>
            <p:nvPr/>
          </p:nvSpPr>
          <p:spPr>
            <a:xfrm>
              <a:off x="0" y="0"/>
              <a:ext cx="1027528" cy="806181"/>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2FC948"/>
            </a:solidFill>
            <a:ln w="12700" cap="flat">
              <a:noFill/>
              <a:miter lim="400000"/>
            </a:ln>
            <a:effectLst/>
          </p:spPr>
          <p:txBody>
            <a:bodyPr wrap="square" lIns="45719" tIns="45719" rIns="45719" bIns="45719" numCol="1" anchor="ctr">
              <a:noAutofit/>
            </a:bodyPr>
            <a:lstStyle/>
            <a:p>
              <a:pPr>
                <a:defRPr sz="2400"/>
              </a:pPr>
              <a:endParaRPr/>
            </a:p>
          </p:txBody>
        </p:sp>
        <p:sp>
          <p:nvSpPr>
            <p:cNvPr id="22" name="Google Shape;911;p19">
              <a:extLst>
                <a:ext uri="{FF2B5EF4-FFF2-40B4-BE49-F238E27FC236}">
                  <a16:creationId xmlns:a16="http://schemas.microsoft.com/office/drawing/2014/main" id="{145C1817-45D2-1086-D538-D5E5A5DD08D6}"/>
                </a:ext>
              </a:extLst>
            </p:cNvPr>
            <p:cNvSpPr/>
            <p:nvPr/>
          </p:nvSpPr>
          <p:spPr>
            <a:xfrm>
              <a:off x="5040110" y="162816"/>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grpSp>
          <p:nvGrpSpPr>
            <p:cNvPr id="23" name="Google Shape;912;p19">
              <a:extLst>
                <a:ext uri="{FF2B5EF4-FFF2-40B4-BE49-F238E27FC236}">
                  <a16:creationId xmlns:a16="http://schemas.microsoft.com/office/drawing/2014/main" id="{568DB51F-4712-CF5F-5835-E7690B69B8D1}"/>
                </a:ext>
              </a:extLst>
            </p:cNvPr>
            <p:cNvGrpSpPr/>
            <p:nvPr/>
          </p:nvGrpSpPr>
          <p:grpSpPr>
            <a:xfrm>
              <a:off x="84578" y="73956"/>
              <a:ext cx="858379" cy="658347"/>
              <a:chOff x="0" y="46728"/>
              <a:chExt cx="858377" cy="658345"/>
            </a:xfrm>
          </p:grpSpPr>
          <p:sp>
            <p:nvSpPr>
              <p:cNvPr id="25" name="Shape">
                <a:extLst>
                  <a:ext uri="{FF2B5EF4-FFF2-40B4-BE49-F238E27FC236}">
                    <a16:creationId xmlns:a16="http://schemas.microsoft.com/office/drawing/2014/main" id="{73B8171D-E749-2A92-C921-8F79E7E59FF1}"/>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69E78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26" name="02">
                <a:extLst>
                  <a:ext uri="{FF2B5EF4-FFF2-40B4-BE49-F238E27FC236}">
                    <a16:creationId xmlns:a16="http://schemas.microsoft.com/office/drawing/2014/main" id="{902A7055-5FBB-33BA-5532-B480D268E7D5}"/>
                  </a:ext>
                </a:extLst>
              </p:cNvPr>
              <p:cNvSpPr txBox="1"/>
              <p:nvPr/>
            </p:nvSpPr>
            <p:spPr>
              <a:xfrm>
                <a:off x="0" y="143753"/>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t>02</a:t>
                </a:r>
              </a:p>
            </p:txBody>
          </p:sp>
        </p:grpSp>
        <p:sp>
          <p:nvSpPr>
            <p:cNvPr id="24" name="Google Shape;915;p19">
              <a:extLst>
                <a:ext uri="{FF2B5EF4-FFF2-40B4-BE49-F238E27FC236}">
                  <a16:creationId xmlns:a16="http://schemas.microsoft.com/office/drawing/2014/main" id="{F7B4801B-5BF0-376F-081C-484D551B32BD}"/>
                </a:ext>
              </a:extLst>
            </p:cNvPr>
            <p:cNvSpPr txBox="1"/>
            <p:nvPr/>
          </p:nvSpPr>
          <p:spPr>
            <a:xfrm>
              <a:off x="1000073" y="208066"/>
              <a:ext cx="4698372" cy="416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Suggested Application</a:t>
              </a:r>
              <a:endParaRPr sz="2800" dirty="0"/>
            </a:p>
          </p:txBody>
        </p:sp>
      </p:grpSp>
      <p:grpSp>
        <p:nvGrpSpPr>
          <p:cNvPr id="28" name="Google Shape;899;p19">
            <a:extLst>
              <a:ext uri="{FF2B5EF4-FFF2-40B4-BE49-F238E27FC236}">
                <a16:creationId xmlns:a16="http://schemas.microsoft.com/office/drawing/2014/main" id="{D55B779C-12D4-D1AF-DCB6-25406961BF48}"/>
              </a:ext>
            </a:extLst>
          </p:cNvPr>
          <p:cNvGrpSpPr/>
          <p:nvPr/>
        </p:nvGrpSpPr>
        <p:grpSpPr>
          <a:xfrm>
            <a:off x="6637523" y="612085"/>
            <a:ext cx="6105741" cy="1452161"/>
            <a:chOff x="-2" y="-2"/>
            <a:chExt cx="5351004" cy="751803"/>
          </a:xfrm>
        </p:grpSpPr>
        <p:sp>
          <p:nvSpPr>
            <p:cNvPr id="29" name="Google Shape;900;p19">
              <a:extLst>
                <a:ext uri="{FF2B5EF4-FFF2-40B4-BE49-F238E27FC236}">
                  <a16:creationId xmlns:a16="http://schemas.microsoft.com/office/drawing/2014/main" id="{28686348-14F1-E316-8248-8D3395536DB4}"/>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FCBD24"/>
            </a:solidFill>
            <a:ln w="12700" cap="flat">
              <a:noFill/>
              <a:miter lim="400000"/>
            </a:ln>
            <a:effectLst/>
          </p:spPr>
          <p:txBody>
            <a:bodyPr wrap="square" lIns="45719" tIns="45719" rIns="45719" bIns="45719" numCol="1" anchor="ctr">
              <a:noAutofit/>
            </a:bodyPr>
            <a:lstStyle/>
            <a:p>
              <a:pPr>
                <a:defRPr sz="2400"/>
              </a:pPr>
              <a:endParaRPr/>
            </a:p>
          </p:txBody>
        </p:sp>
        <p:grpSp>
          <p:nvGrpSpPr>
            <p:cNvPr id="30" name="Google Shape;901;p19">
              <a:extLst>
                <a:ext uri="{FF2B5EF4-FFF2-40B4-BE49-F238E27FC236}">
                  <a16:creationId xmlns:a16="http://schemas.microsoft.com/office/drawing/2014/main" id="{FD7B6CE5-6250-F7B7-9927-175CF002F14A}"/>
                </a:ext>
              </a:extLst>
            </p:cNvPr>
            <p:cNvGrpSpPr/>
            <p:nvPr/>
          </p:nvGrpSpPr>
          <p:grpSpPr>
            <a:xfrm>
              <a:off x="-2" y="-2"/>
              <a:ext cx="5286968" cy="751803"/>
              <a:chOff x="-1" y="-1"/>
              <a:chExt cx="5286966" cy="751801"/>
            </a:xfrm>
          </p:grpSpPr>
          <p:sp>
            <p:nvSpPr>
              <p:cNvPr id="31" name="Google Shape;902;p19">
                <a:extLst>
                  <a:ext uri="{FF2B5EF4-FFF2-40B4-BE49-F238E27FC236}">
                    <a16:creationId xmlns:a16="http://schemas.microsoft.com/office/drawing/2014/main" id="{122B170E-4464-C109-5B58-EA985935BE20}"/>
                  </a:ext>
                </a:extLst>
              </p:cNvPr>
              <p:cNvSpPr/>
              <p:nvPr/>
            </p:nvSpPr>
            <p:spPr>
              <a:xfrm>
                <a:off x="4707793" y="166159"/>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a:p>
            </p:txBody>
          </p:sp>
          <p:sp>
            <p:nvSpPr>
              <p:cNvPr id="32" name="Google Shape;903;p19">
                <a:extLst>
                  <a:ext uri="{FF2B5EF4-FFF2-40B4-BE49-F238E27FC236}">
                    <a16:creationId xmlns:a16="http://schemas.microsoft.com/office/drawing/2014/main" id="{579C4603-F82B-3B91-5B7B-8F93904DA52D}"/>
                  </a:ext>
                </a:extLst>
              </p:cNvPr>
              <p:cNvSpPr/>
              <p:nvPr/>
            </p:nvSpPr>
            <p:spPr>
              <a:xfrm>
                <a:off x="-1" y="28740"/>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E09214"/>
              </a:solidFill>
              <a:ln w="12700" cap="flat">
                <a:noFill/>
                <a:miter lim="400000"/>
              </a:ln>
              <a:effectLst/>
            </p:spPr>
            <p:txBody>
              <a:bodyPr wrap="square" lIns="45719" tIns="45719" rIns="45719" bIns="45719" numCol="1" anchor="ctr">
                <a:noAutofit/>
              </a:bodyPr>
              <a:lstStyle/>
              <a:p>
                <a:pPr>
                  <a:defRPr sz="2400"/>
                </a:pPr>
                <a:endParaRPr/>
              </a:p>
            </p:txBody>
          </p:sp>
          <p:grpSp>
            <p:nvGrpSpPr>
              <p:cNvPr id="33" name="Google Shape;904;p19">
                <a:extLst>
                  <a:ext uri="{FF2B5EF4-FFF2-40B4-BE49-F238E27FC236}">
                    <a16:creationId xmlns:a16="http://schemas.microsoft.com/office/drawing/2014/main" id="{FCE2AA8C-8BA8-189A-71B7-64797C4C778F}"/>
                  </a:ext>
                </a:extLst>
              </p:cNvPr>
              <p:cNvGrpSpPr/>
              <p:nvPr/>
            </p:nvGrpSpPr>
            <p:grpSpPr>
              <a:xfrm>
                <a:off x="78752" y="-1"/>
                <a:ext cx="802300" cy="751801"/>
                <a:chOff x="0" y="0"/>
                <a:chExt cx="802298" cy="751799"/>
              </a:xfrm>
            </p:grpSpPr>
            <p:sp>
              <p:nvSpPr>
                <p:cNvPr id="35" name="Shape">
                  <a:extLst>
                    <a:ext uri="{FF2B5EF4-FFF2-40B4-BE49-F238E27FC236}">
                      <a16:creationId xmlns:a16="http://schemas.microsoft.com/office/drawing/2014/main" id="{25AA0C66-C75D-A08D-99C5-E706E3ED0E72}"/>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FCBD24"/>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36" name="01">
                  <a:extLst>
                    <a:ext uri="{FF2B5EF4-FFF2-40B4-BE49-F238E27FC236}">
                      <a16:creationId xmlns:a16="http://schemas.microsoft.com/office/drawing/2014/main" id="{D3D346A9-607F-0A97-A5AA-C0D6D9BBD89E}"/>
                    </a:ext>
                  </a:extLst>
                </p:cNvPr>
                <p:cNvSpPr txBox="1"/>
                <p:nvPr/>
              </p:nvSpPr>
              <p:spPr>
                <a:xfrm>
                  <a:off x="0" y="-1"/>
                  <a:ext cx="802299" cy="751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01</a:t>
                  </a:r>
                </a:p>
              </p:txBody>
            </p:sp>
          </p:grpSp>
          <p:sp>
            <p:nvSpPr>
              <p:cNvPr id="34" name="Google Shape;907;p19">
                <a:extLst>
                  <a:ext uri="{FF2B5EF4-FFF2-40B4-BE49-F238E27FC236}">
                    <a16:creationId xmlns:a16="http://schemas.microsoft.com/office/drawing/2014/main" id="{9681C4F7-EE7F-9739-BB39-ECDCEE6A402E}"/>
                  </a:ext>
                </a:extLst>
              </p:cNvPr>
              <p:cNvSpPr txBox="1"/>
              <p:nvPr/>
            </p:nvSpPr>
            <p:spPr>
              <a:xfrm>
                <a:off x="1826782" y="179049"/>
                <a:ext cx="2216723" cy="350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sz="2800" b="1" dirty="0"/>
                  <a:t> </a:t>
                </a:r>
                <a:r>
                  <a:rPr sz="2800" b="1" dirty="0">
                    <a:latin typeface="Nobile"/>
                  </a:rPr>
                  <a:t>Introduction</a:t>
                </a:r>
                <a:endParaRPr sz="2800" b="1" dirty="0"/>
              </a:p>
            </p:txBody>
          </p:sp>
        </p:grpSp>
      </p:grpSp>
      <p:pic>
        <p:nvPicPr>
          <p:cNvPr id="37" name="Graphic 64" descr="Graphic 64">
            <a:extLst>
              <a:ext uri="{FF2B5EF4-FFF2-40B4-BE49-F238E27FC236}">
                <a16:creationId xmlns:a16="http://schemas.microsoft.com/office/drawing/2014/main" id="{E9C2DADF-3F7A-4D45-78F0-582231E33C44}"/>
              </a:ext>
            </a:extLst>
          </p:cNvPr>
          <p:cNvPicPr>
            <a:picLocks noChangeAspect="1"/>
          </p:cNvPicPr>
          <p:nvPr/>
        </p:nvPicPr>
        <p:blipFill>
          <a:blip r:embed="rId2"/>
          <a:stretch>
            <a:fillRect/>
          </a:stretch>
        </p:blipFill>
        <p:spPr>
          <a:xfrm>
            <a:off x="12161104" y="1085699"/>
            <a:ext cx="472315" cy="472315"/>
          </a:xfrm>
          <a:prstGeom prst="rect">
            <a:avLst/>
          </a:prstGeom>
          <a:ln w="12700">
            <a:miter lim="400000"/>
          </a:ln>
        </p:spPr>
      </p:pic>
      <p:grpSp>
        <p:nvGrpSpPr>
          <p:cNvPr id="49" name="Google Shape;908;p19">
            <a:extLst>
              <a:ext uri="{FF2B5EF4-FFF2-40B4-BE49-F238E27FC236}">
                <a16:creationId xmlns:a16="http://schemas.microsoft.com/office/drawing/2014/main" id="{A53A9E24-ED66-80A7-3419-A00939043377}"/>
              </a:ext>
            </a:extLst>
          </p:cNvPr>
          <p:cNvGrpSpPr/>
          <p:nvPr/>
        </p:nvGrpSpPr>
        <p:grpSpPr>
          <a:xfrm>
            <a:off x="5991468" y="2027193"/>
            <a:ext cx="6078639" cy="1237589"/>
            <a:chOff x="2944533" y="-941133"/>
            <a:chExt cx="5677855" cy="844418"/>
          </a:xfrm>
        </p:grpSpPr>
        <p:sp>
          <p:nvSpPr>
            <p:cNvPr id="50" name="Google Shape;909;p19">
              <a:extLst>
                <a:ext uri="{FF2B5EF4-FFF2-40B4-BE49-F238E27FC236}">
                  <a16:creationId xmlns:a16="http://schemas.microsoft.com/office/drawing/2014/main" id="{DD5024DC-8A00-3D7E-3DF7-22EA63257737}"/>
                </a:ext>
              </a:extLst>
            </p:cNvPr>
            <p:cNvSpPr/>
            <p:nvPr/>
          </p:nvSpPr>
          <p:spPr>
            <a:xfrm>
              <a:off x="3487950" y="-814207"/>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latin typeface="Nobile"/>
                </a:rPr>
                <a:t>Hardware Components</a:t>
              </a:r>
            </a:p>
          </p:txBody>
        </p:sp>
        <p:sp>
          <p:nvSpPr>
            <p:cNvPr id="51" name="Google Shape;910;p19">
              <a:extLst>
                <a:ext uri="{FF2B5EF4-FFF2-40B4-BE49-F238E27FC236}">
                  <a16:creationId xmlns:a16="http://schemas.microsoft.com/office/drawing/2014/main" id="{33D24155-91E1-6A1F-4291-0C1EB5CA8787}"/>
                </a:ext>
              </a:extLst>
            </p:cNvPr>
            <p:cNvSpPr/>
            <p:nvPr/>
          </p:nvSpPr>
          <p:spPr>
            <a:xfrm>
              <a:off x="2944533" y="-941133"/>
              <a:ext cx="1197342" cy="844418"/>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latin typeface="Nobile"/>
                </a:rPr>
                <a:t>02</a:t>
              </a:r>
              <a:endParaRPr dirty="0">
                <a:latin typeface="Nobile"/>
              </a:endParaRPr>
            </a:p>
          </p:txBody>
        </p:sp>
      </p:grpSp>
      <p:grpSp>
        <p:nvGrpSpPr>
          <p:cNvPr id="53" name="Google Shape;908;p19">
            <a:extLst>
              <a:ext uri="{FF2B5EF4-FFF2-40B4-BE49-F238E27FC236}">
                <a16:creationId xmlns:a16="http://schemas.microsoft.com/office/drawing/2014/main" id="{6CB4735B-AE15-BADB-FA29-77B472E94799}"/>
              </a:ext>
            </a:extLst>
          </p:cNvPr>
          <p:cNvGrpSpPr/>
          <p:nvPr/>
        </p:nvGrpSpPr>
        <p:grpSpPr>
          <a:xfrm>
            <a:off x="6737991" y="3094250"/>
            <a:ext cx="6290312" cy="1332426"/>
            <a:chOff x="2239209" y="-1477858"/>
            <a:chExt cx="5666596" cy="1204399"/>
          </a:xfrm>
        </p:grpSpPr>
        <p:sp>
          <p:nvSpPr>
            <p:cNvPr id="54" name="Google Shape;909;p19">
              <a:extLst>
                <a:ext uri="{FF2B5EF4-FFF2-40B4-BE49-F238E27FC236}">
                  <a16:creationId xmlns:a16="http://schemas.microsoft.com/office/drawing/2014/main" id="{88B14C0F-EC87-7FAE-6689-443802304D2B}"/>
                </a:ext>
              </a:extLst>
            </p:cNvPr>
            <p:cNvSpPr/>
            <p:nvPr/>
          </p:nvSpPr>
          <p:spPr>
            <a:xfrm>
              <a:off x="2976887" y="-1263440"/>
              <a:ext cx="4928918" cy="8471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Mobile Application </a:t>
              </a:r>
            </a:p>
          </p:txBody>
        </p:sp>
        <p:sp>
          <p:nvSpPr>
            <p:cNvPr id="55" name="Google Shape;910;p19">
              <a:extLst>
                <a:ext uri="{FF2B5EF4-FFF2-40B4-BE49-F238E27FC236}">
                  <a16:creationId xmlns:a16="http://schemas.microsoft.com/office/drawing/2014/main" id="{52BC51FA-E261-65C8-D484-0FF288A2D7FC}"/>
                </a:ext>
              </a:extLst>
            </p:cNvPr>
            <p:cNvSpPr/>
            <p:nvPr/>
          </p:nvSpPr>
          <p:spPr>
            <a:xfrm>
              <a:off x="2239209" y="-1477858"/>
              <a:ext cx="1113888" cy="1204399"/>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03</a:t>
              </a:r>
              <a:endParaRPr dirty="0"/>
            </a:p>
          </p:txBody>
        </p:sp>
      </p:grpSp>
      <p:sp>
        <p:nvSpPr>
          <p:cNvPr id="61" name="Flowchart: Multidocument 60">
            <a:extLst>
              <a:ext uri="{FF2B5EF4-FFF2-40B4-BE49-F238E27FC236}">
                <a16:creationId xmlns:a16="http://schemas.microsoft.com/office/drawing/2014/main" id="{9D58505B-3C20-73AC-76AA-0DBCA00B5C8A}"/>
              </a:ext>
            </a:extLst>
          </p:cNvPr>
          <p:cNvSpPr/>
          <p:nvPr/>
        </p:nvSpPr>
        <p:spPr>
          <a:xfrm>
            <a:off x="11344518" y="2308800"/>
            <a:ext cx="440048" cy="739603"/>
          </a:xfrm>
          <a:prstGeom prst="flowChartMultidocumen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Action Button: Go Home 61">
            <a:hlinkClick r:id="" action="ppaction://hlinkshowjump?jump=firstslide" highlightClick="1"/>
            <a:extLst>
              <a:ext uri="{FF2B5EF4-FFF2-40B4-BE49-F238E27FC236}">
                <a16:creationId xmlns:a16="http://schemas.microsoft.com/office/drawing/2014/main" id="{5BA30C6F-76D9-EFAB-573B-28CA53399F51}"/>
              </a:ext>
            </a:extLst>
          </p:cNvPr>
          <p:cNvSpPr/>
          <p:nvPr/>
        </p:nvSpPr>
        <p:spPr>
          <a:xfrm>
            <a:off x="12306495" y="3567821"/>
            <a:ext cx="377417" cy="523199"/>
          </a:xfrm>
          <a:prstGeom prst="actionButtonHom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oogle Shape;899;p19">
            <a:extLst>
              <a:ext uri="{FF2B5EF4-FFF2-40B4-BE49-F238E27FC236}">
                <a16:creationId xmlns:a16="http://schemas.microsoft.com/office/drawing/2014/main" id="{0F1C5FD6-185B-213A-59BD-B6F3C4C0C42E}"/>
              </a:ext>
            </a:extLst>
          </p:cNvPr>
          <p:cNvGrpSpPr/>
          <p:nvPr/>
        </p:nvGrpSpPr>
        <p:grpSpPr>
          <a:xfrm>
            <a:off x="6161927" y="4412176"/>
            <a:ext cx="6105688" cy="1341003"/>
            <a:chOff x="45" y="28772"/>
            <a:chExt cx="5350957" cy="694255"/>
          </a:xfrm>
        </p:grpSpPr>
        <p:sp>
          <p:nvSpPr>
            <p:cNvPr id="27" name="Google Shape;900;p19">
              <a:extLst>
                <a:ext uri="{FF2B5EF4-FFF2-40B4-BE49-F238E27FC236}">
                  <a16:creationId xmlns:a16="http://schemas.microsoft.com/office/drawing/2014/main" id="{1C19AA8E-0008-F28F-8780-73CFB3C3485D}"/>
                </a:ext>
              </a:extLst>
            </p:cNvPr>
            <p:cNvSpPr/>
            <p:nvPr/>
          </p:nvSpPr>
          <p:spPr>
            <a:xfrm>
              <a:off x="554112" y="120480"/>
              <a:ext cx="4796890" cy="510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60"/>
                    <a:pt x="21600" y="10794"/>
                  </a:cubicBezTo>
                  <a:cubicBezTo>
                    <a:pt x="21600" y="4839"/>
                    <a:pt x="20888" y="0"/>
                    <a:pt x="20009" y="0"/>
                  </a:cubicBezTo>
                  <a:close/>
                </a:path>
              </a:pathLst>
            </a:custGeom>
            <a:solidFill>
              <a:srgbClr val="56CABC"/>
            </a:solidFill>
            <a:ln w="12700" cap="flat">
              <a:noFill/>
              <a:miter lim="400000"/>
            </a:ln>
            <a:effectLst/>
          </p:spPr>
          <p:txBody>
            <a:bodyPr wrap="square" lIns="45719" tIns="45719" rIns="45719" bIns="45719" numCol="1" anchor="ctr">
              <a:noAutofit/>
            </a:bodyPr>
            <a:lstStyle/>
            <a:p>
              <a:pPr>
                <a:defRPr sz="2400"/>
              </a:pPr>
              <a:endParaRPr/>
            </a:p>
          </p:txBody>
        </p:sp>
        <p:grpSp>
          <p:nvGrpSpPr>
            <p:cNvPr id="52" name="Google Shape;901;p19">
              <a:extLst>
                <a:ext uri="{FF2B5EF4-FFF2-40B4-BE49-F238E27FC236}">
                  <a16:creationId xmlns:a16="http://schemas.microsoft.com/office/drawing/2014/main" id="{C8276B2A-E234-6BC8-F72B-8420DD669D30}"/>
                </a:ext>
              </a:extLst>
            </p:cNvPr>
            <p:cNvGrpSpPr/>
            <p:nvPr/>
          </p:nvGrpSpPr>
          <p:grpSpPr>
            <a:xfrm>
              <a:off x="45" y="28772"/>
              <a:ext cx="5271093" cy="694255"/>
              <a:chOff x="46" y="28773"/>
              <a:chExt cx="5271091" cy="694253"/>
            </a:xfrm>
          </p:grpSpPr>
          <p:sp>
            <p:nvSpPr>
              <p:cNvPr id="56" name="Google Shape;902;p19">
                <a:extLst>
                  <a:ext uri="{FF2B5EF4-FFF2-40B4-BE49-F238E27FC236}">
                    <a16:creationId xmlns:a16="http://schemas.microsoft.com/office/drawing/2014/main" id="{40502A14-CA53-F3FA-1981-D22E14083663}"/>
                  </a:ext>
                </a:extLst>
              </p:cNvPr>
              <p:cNvSpPr/>
              <p:nvPr/>
            </p:nvSpPr>
            <p:spPr>
              <a:xfrm>
                <a:off x="4691965" y="176292"/>
                <a:ext cx="579172" cy="41923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2400"/>
                </a:pPr>
                <a:endParaRPr dirty="0"/>
              </a:p>
            </p:txBody>
          </p:sp>
          <p:sp>
            <p:nvSpPr>
              <p:cNvPr id="60" name="Google Shape;903;p19">
                <a:extLst>
                  <a:ext uri="{FF2B5EF4-FFF2-40B4-BE49-F238E27FC236}">
                    <a16:creationId xmlns:a16="http://schemas.microsoft.com/office/drawing/2014/main" id="{74CF350B-DB43-27F2-5EAB-819617963182}"/>
                  </a:ext>
                </a:extLst>
              </p:cNvPr>
              <p:cNvSpPr/>
              <p:nvPr/>
            </p:nvSpPr>
            <p:spPr>
              <a:xfrm>
                <a:off x="46" y="28773"/>
                <a:ext cx="959712" cy="694253"/>
              </a:xfrm>
              <a:custGeom>
                <a:avLst/>
                <a:gdLst/>
                <a:ahLst/>
                <a:cxnLst>
                  <a:cxn ang="0">
                    <a:pos x="wd2" y="hd2"/>
                  </a:cxn>
                  <a:cxn ang="5400000">
                    <a:pos x="wd2" y="hd2"/>
                  </a:cxn>
                  <a:cxn ang="10800000">
                    <a:pos x="wd2" y="hd2"/>
                  </a:cxn>
                  <a:cxn ang="16200000">
                    <a:pos x="wd2" y="hd2"/>
                  </a:cxn>
                </a:cxnLst>
                <a:rect l="0" t="0" r="r" b="b"/>
                <a:pathLst>
                  <a:path w="20977" h="21600" extrusionOk="0">
                    <a:moveTo>
                      <a:pt x="10486" y="0"/>
                    </a:moveTo>
                    <a:cubicBezTo>
                      <a:pt x="9669" y="0"/>
                      <a:pt x="8852" y="320"/>
                      <a:pt x="8231" y="959"/>
                    </a:cubicBezTo>
                    <a:lnTo>
                      <a:pt x="931" y="8476"/>
                    </a:lnTo>
                    <a:cubicBezTo>
                      <a:pt x="-311" y="9755"/>
                      <a:pt x="-311" y="11839"/>
                      <a:pt x="931" y="13126"/>
                    </a:cubicBezTo>
                    <a:lnTo>
                      <a:pt x="8231" y="20634"/>
                    </a:lnTo>
                    <a:cubicBezTo>
                      <a:pt x="8852" y="21278"/>
                      <a:pt x="9669" y="21600"/>
                      <a:pt x="10486" y="21600"/>
                    </a:cubicBezTo>
                    <a:cubicBezTo>
                      <a:pt x="11304" y="21600"/>
                      <a:pt x="12122" y="21278"/>
                      <a:pt x="12747" y="20634"/>
                    </a:cubicBezTo>
                    <a:lnTo>
                      <a:pt x="20039" y="13126"/>
                    </a:lnTo>
                    <a:cubicBezTo>
                      <a:pt x="21289" y="11839"/>
                      <a:pt x="21289" y="9755"/>
                      <a:pt x="20039" y="8476"/>
                    </a:cubicBezTo>
                    <a:lnTo>
                      <a:pt x="12747" y="959"/>
                    </a:lnTo>
                    <a:cubicBezTo>
                      <a:pt x="12122" y="320"/>
                      <a:pt x="11304" y="0"/>
                      <a:pt x="10486" y="0"/>
                    </a:cubicBezTo>
                    <a:close/>
                  </a:path>
                </a:pathLst>
              </a:custGeom>
              <a:solidFill>
                <a:srgbClr val="3EB6B0"/>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64" name="Google Shape;904;p19">
                <a:extLst>
                  <a:ext uri="{FF2B5EF4-FFF2-40B4-BE49-F238E27FC236}">
                    <a16:creationId xmlns:a16="http://schemas.microsoft.com/office/drawing/2014/main" id="{9278E3ED-F063-1FEE-793E-74878AB048AC}"/>
                  </a:ext>
                </a:extLst>
              </p:cNvPr>
              <p:cNvGrpSpPr/>
              <p:nvPr/>
            </p:nvGrpSpPr>
            <p:grpSpPr>
              <a:xfrm>
                <a:off x="59399" y="92428"/>
                <a:ext cx="812359" cy="566944"/>
                <a:chOff x="-19353" y="92429"/>
                <a:chExt cx="812357" cy="566942"/>
              </a:xfrm>
            </p:grpSpPr>
            <p:sp>
              <p:nvSpPr>
                <p:cNvPr id="66" name="Shape">
                  <a:extLst>
                    <a:ext uri="{FF2B5EF4-FFF2-40B4-BE49-F238E27FC236}">
                      <a16:creationId xmlns:a16="http://schemas.microsoft.com/office/drawing/2014/main" id="{7DD8E7EF-6A6A-5D27-0F56-4EDC14EE6E4C}"/>
                    </a:ext>
                  </a:extLst>
                </p:cNvPr>
                <p:cNvSpPr/>
                <p:nvPr/>
              </p:nvSpPr>
              <p:spPr>
                <a:xfrm>
                  <a:off x="9295" y="92429"/>
                  <a:ext cx="783709" cy="566942"/>
                </a:xfrm>
                <a:custGeom>
                  <a:avLst/>
                  <a:gdLst/>
                  <a:ahLst/>
                  <a:cxnLst>
                    <a:cxn ang="0">
                      <a:pos x="wd2" y="hd2"/>
                    </a:cxn>
                    <a:cxn ang="5400000">
                      <a:pos x="wd2" y="hd2"/>
                    </a:cxn>
                    <a:cxn ang="10800000">
                      <a:pos x="wd2" y="hd2"/>
                    </a:cxn>
                    <a:cxn ang="16200000">
                      <a:pos x="wd2" y="hd2"/>
                    </a:cxn>
                  </a:cxnLst>
                  <a:rect l="0" t="0" r="r" b="b"/>
                  <a:pathLst>
                    <a:path w="21099" h="21600" extrusionOk="0">
                      <a:moveTo>
                        <a:pt x="10549" y="0"/>
                      </a:moveTo>
                      <a:cubicBezTo>
                        <a:pt x="9896" y="0"/>
                        <a:pt x="9242" y="257"/>
                        <a:pt x="8741" y="769"/>
                      </a:cubicBezTo>
                      <a:lnTo>
                        <a:pt x="751" y="8948"/>
                      </a:lnTo>
                      <a:cubicBezTo>
                        <a:pt x="-250" y="9973"/>
                        <a:pt x="-250" y="11626"/>
                        <a:pt x="751" y="12641"/>
                      </a:cubicBezTo>
                      <a:lnTo>
                        <a:pt x="8741" y="20831"/>
                      </a:lnTo>
                      <a:cubicBezTo>
                        <a:pt x="9242" y="21343"/>
                        <a:pt x="9896" y="21600"/>
                        <a:pt x="10549" y="21600"/>
                      </a:cubicBezTo>
                      <a:cubicBezTo>
                        <a:pt x="11202" y="21600"/>
                        <a:pt x="11853" y="21343"/>
                        <a:pt x="12349" y="20831"/>
                      </a:cubicBezTo>
                      <a:lnTo>
                        <a:pt x="20349" y="12641"/>
                      </a:lnTo>
                      <a:cubicBezTo>
                        <a:pt x="21350" y="11626"/>
                        <a:pt x="21350" y="9973"/>
                        <a:pt x="20349" y="8948"/>
                      </a:cubicBezTo>
                      <a:lnTo>
                        <a:pt x="12349" y="769"/>
                      </a:lnTo>
                      <a:cubicBezTo>
                        <a:pt x="11853" y="257"/>
                        <a:pt x="11202" y="0"/>
                        <a:pt x="10549" y="0"/>
                      </a:cubicBezTo>
                      <a:close/>
                    </a:path>
                  </a:pathLst>
                </a:custGeom>
                <a:solidFill>
                  <a:srgbClr val="56CABC"/>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a:p>
              </p:txBody>
            </p:sp>
            <p:sp>
              <p:nvSpPr>
                <p:cNvPr id="67" name="01">
                  <a:extLst>
                    <a:ext uri="{FF2B5EF4-FFF2-40B4-BE49-F238E27FC236}">
                      <a16:creationId xmlns:a16="http://schemas.microsoft.com/office/drawing/2014/main" id="{5A213D5D-4E8A-1E6A-B963-2CBA8538CEF0}"/>
                    </a:ext>
                  </a:extLst>
                </p:cNvPr>
                <p:cNvSpPr txBox="1"/>
                <p:nvPr/>
              </p:nvSpPr>
              <p:spPr>
                <a:xfrm>
                  <a:off x="-19353" y="169122"/>
                  <a:ext cx="802299" cy="390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lang="en-US" dirty="0"/>
                    <a:t>04</a:t>
                  </a:r>
                  <a:endParaRPr dirty="0"/>
                </a:p>
              </p:txBody>
            </p:sp>
          </p:grpSp>
          <p:sp>
            <p:nvSpPr>
              <p:cNvPr id="65" name="Google Shape;907;p19">
                <a:extLst>
                  <a:ext uri="{FF2B5EF4-FFF2-40B4-BE49-F238E27FC236}">
                    <a16:creationId xmlns:a16="http://schemas.microsoft.com/office/drawing/2014/main" id="{D27F79F7-483B-E8DD-9A56-DBA782C2A73E}"/>
                  </a:ext>
                </a:extLst>
              </p:cNvPr>
              <p:cNvSpPr txBox="1"/>
              <p:nvPr/>
            </p:nvSpPr>
            <p:spPr>
              <a:xfrm>
                <a:off x="871758" y="157818"/>
                <a:ext cx="3836036" cy="350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spAutoFit/>
              </a:bodyPr>
              <a:lstStyle>
                <a:lvl1pPr>
                  <a:defRPr sz="2200">
                    <a:solidFill>
                      <a:srgbClr val="FFFFFF"/>
                    </a:solidFill>
                    <a:latin typeface="Fira Sans Extra Condensed Medium"/>
                    <a:ea typeface="Fira Sans Extra Condensed Medium"/>
                    <a:cs typeface="Fira Sans Extra Condensed Medium"/>
                    <a:sym typeface="Fira Sans Extra Condensed Medium"/>
                  </a:defRPr>
                </a:lvl1pPr>
              </a:lstStyle>
              <a:p>
                <a:r>
                  <a:rPr lang="en-US" dirty="0"/>
                  <a:t> </a:t>
                </a:r>
                <a:r>
                  <a:rPr lang="en-US" sz="2800" dirty="0"/>
                  <a:t>Diagrams</a:t>
                </a:r>
                <a:endParaRPr dirty="0"/>
              </a:p>
            </p:txBody>
          </p:sp>
        </p:grpSp>
      </p:grpSp>
      <p:sp>
        <p:nvSpPr>
          <p:cNvPr id="68" name="Google Shape;909;p19">
            <a:extLst>
              <a:ext uri="{FF2B5EF4-FFF2-40B4-BE49-F238E27FC236}">
                <a16:creationId xmlns:a16="http://schemas.microsoft.com/office/drawing/2014/main" id="{86ACD4BA-23D7-CBD6-567D-76BD208CD184}"/>
              </a:ext>
            </a:extLst>
          </p:cNvPr>
          <p:cNvSpPr/>
          <p:nvPr/>
        </p:nvSpPr>
        <p:spPr>
          <a:xfrm>
            <a:off x="6824870" y="4589317"/>
            <a:ext cx="5471438" cy="9867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r>
              <a:rPr lang="en-US" sz="2400" dirty="0"/>
              <a:t> AI Implementation</a:t>
            </a:r>
          </a:p>
        </p:txBody>
      </p:sp>
      <p:sp>
        <p:nvSpPr>
          <p:cNvPr id="69" name="Google Shape;910;p19">
            <a:extLst>
              <a:ext uri="{FF2B5EF4-FFF2-40B4-BE49-F238E27FC236}">
                <a16:creationId xmlns:a16="http://schemas.microsoft.com/office/drawing/2014/main" id="{EF2BE217-89A9-C41A-2EF8-360FC4BDB161}"/>
              </a:ext>
            </a:extLst>
          </p:cNvPr>
          <p:cNvSpPr/>
          <p:nvPr/>
        </p:nvSpPr>
        <p:spPr>
          <a:xfrm>
            <a:off x="6035312" y="4404512"/>
            <a:ext cx="1288310"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04</a:t>
            </a:r>
            <a:endParaRPr dirty="0"/>
          </a:p>
        </p:txBody>
      </p:sp>
      <p:grpSp>
        <p:nvGrpSpPr>
          <p:cNvPr id="71" name="Google Shape;908;p19">
            <a:extLst>
              <a:ext uri="{FF2B5EF4-FFF2-40B4-BE49-F238E27FC236}">
                <a16:creationId xmlns:a16="http://schemas.microsoft.com/office/drawing/2014/main" id="{7BBEE45D-A0E8-D711-EAE3-870E5BB0F880}"/>
              </a:ext>
            </a:extLst>
          </p:cNvPr>
          <p:cNvGrpSpPr/>
          <p:nvPr/>
        </p:nvGrpSpPr>
        <p:grpSpPr>
          <a:xfrm>
            <a:off x="6727384" y="5898966"/>
            <a:ext cx="5914059" cy="1210608"/>
            <a:chOff x="4" y="20496"/>
            <a:chExt cx="5728577" cy="745453"/>
          </a:xfrm>
        </p:grpSpPr>
        <p:sp>
          <p:nvSpPr>
            <p:cNvPr id="72" name="Google Shape;909;p19">
              <a:extLst>
                <a:ext uri="{FF2B5EF4-FFF2-40B4-BE49-F238E27FC236}">
                  <a16:creationId xmlns:a16="http://schemas.microsoft.com/office/drawing/2014/main" id="{D5F62FE6-C835-FA0D-BA4A-BBE79FB9B3FA}"/>
                </a:ext>
              </a:extLst>
            </p:cNvPr>
            <p:cNvSpPr/>
            <p:nvPr/>
          </p:nvSpPr>
          <p:spPr>
            <a:xfrm>
              <a:off x="594143" y="109773"/>
              <a:ext cx="5134438" cy="593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solidFill>
              <a:srgbClr val="C48CC1"/>
            </a:solidFill>
            <a:ln w="12700" cap="flat">
              <a:noFill/>
              <a:miter lim="400000"/>
            </a:ln>
            <a:effectLst/>
          </p:spPr>
          <p:txBody>
            <a:bodyPr wrap="square" lIns="45719" tIns="45719" rIns="45719" bIns="45719" numCol="1" anchor="ctr">
              <a:noAutofit/>
            </a:bodyPr>
            <a:lstStyle/>
            <a:p>
              <a:pPr>
                <a:defRPr sz="2400"/>
              </a:pPr>
              <a:endParaRPr/>
            </a:p>
          </p:txBody>
        </p:sp>
        <p:sp>
          <p:nvSpPr>
            <p:cNvPr id="73" name="Google Shape;910;p19">
              <a:extLst>
                <a:ext uri="{FF2B5EF4-FFF2-40B4-BE49-F238E27FC236}">
                  <a16:creationId xmlns:a16="http://schemas.microsoft.com/office/drawing/2014/main" id="{3B822690-B3AF-981A-4D56-D041D930F47C}"/>
                </a:ext>
              </a:extLst>
            </p:cNvPr>
            <p:cNvSpPr/>
            <p:nvPr/>
          </p:nvSpPr>
          <p:spPr>
            <a:xfrm>
              <a:off x="4" y="20496"/>
              <a:ext cx="1027528" cy="745453"/>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solidFill>
              <a:srgbClr val="986080"/>
            </a:solidFill>
            <a:ln w="12700" cap="flat">
              <a:noFill/>
              <a:miter lim="400000"/>
            </a:ln>
            <a:effectLst/>
          </p:spPr>
          <p:txBody>
            <a:bodyPr wrap="square" lIns="45719" tIns="45719" rIns="45719" bIns="45719" numCol="1" anchor="ctr">
              <a:noAutofit/>
            </a:bodyPr>
            <a:lstStyle/>
            <a:p>
              <a:pPr>
                <a:defRPr sz="2400"/>
              </a:pPr>
              <a:endParaRPr dirty="0"/>
            </a:p>
          </p:txBody>
        </p:sp>
        <p:sp>
          <p:nvSpPr>
            <p:cNvPr id="74" name="Google Shape;911;p19">
              <a:extLst>
                <a:ext uri="{FF2B5EF4-FFF2-40B4-BE49-F238E27FC236}">
                  <a16:creationId xmlns:a16="http://schemas.microsoft.com/office/drawing/2014/main" id="{0B61A80D-A66E-0A3A-688C-84A621316D38}"/>
                </a:ext>
              </a:extLst>
            </p:cNvPr>
            <p:cNvSpPr/>
            <p:nvPr/>
          </p:nvSpPr>
          <p:spPr>
            <a:xfrm>
              <a:off x="4989661" y="161074"/>
              <a:ext cx="619927" cy="486822"/>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27" y="0"/>
                    <a:pt x="0" y="4837"/>
                    <a:pt x="0" y="10801"/>
                  </a:cubicBezTo>
                  <a:cubicBezTo>
                    <a:pt x="0" y="16763"/>
                    <a:pt x="4827" y="21600"/>
                    <a:pt x="10793" y="21600"/>
                  </a:cubicBezTo>
                  <a:cubicBezTo>
                    <a:pt x="16760" y="21600"/>
                    <a:pt x="21600" y="16763"/>
                    <a:pt x="21600" y="10801"/>
                  </a:cubicBezTo>
                  <a:cubicBezTo>
                    <a:pt x="21600" y="4837"/>
                    <a:pt x="1676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2400"/>
              </a:pPr>
              <a:endParaRPr dirty="0"/>
            </a:p>
          </p:txBody>
        </p:sp>
        <p:grpSp>
          <p:nvGrpSpPr>
            <p:cNvPr id="75" name="Google Shape;912;p19">
              <a:extLst>
                <a:ext uri="{FF2B5EF4-FFF2-40B4-BE49-F238E27FC236}">
                  <a16:creationId xmlns:a16="http://schemas.microsoft.com/office/drawing/2014/main" id="{6A7128E0-3A40-9B69-2BF0-3D598C1F61CB}"/>
                </a:ext>
              </a:extLst>
            </p:cNvPr>
            <p:cNvGrpSpPr/>
            <p:nvPr/>
          </p:nvGrpSpPr>
          <p:grpSpPr>
            <a:xfrm>
              <a:off x="74724" y="73956"/>
              <a:ext cx="858379" cy="658347"/>
              <a:chOff x="-9854" y="46728"/>
              <a:chExt cx="858377" cy="658345"/>
            </a:xfrm>
          </p:grpSpPr>
          <p:sp>
            <p:nvSpPr>
              <p:cNvPr id="77" name="Shape">
                <a:extLst>
                  <a:ext uri="{FF2B5EF4-FFF2-40B4-BE49-F238E27FC236}">
                    <a16:creationId xmlns:a16="http://schemas.microsoft.com/office/drawing/2014/main" id="{3DD6A4FB-904A-E82B-6E00-6F85117485C9}"/>
                  </a:ext>
                </a:extLst>
              </p:cNvPr>
              <p:cNvSpPr/>
              <p:nvPr/>
            </p:nvSpPr>
            <p:spPr>
              <a:xfrm>
                <a:off x="9855" y="46728"/>
                <a:ext cx="838668" cy="658345"/>
              </a:xfrm>
              <a:custGeom>
                <a:avLst/>
                <a:gdLst/>
                <a:ahLst/>
                <a:cxnLst>
                  <a:cxn ang="0">
                    <a:pos x="wd2" y="hd2"/>
                  </a:cxn>
                  <a:cxn ang="5400000">
                    <a:pos x="wd2" y="hd2"/>
                  </a:cxn>
                  <a:cxn ang="10800000">
                    <a:pos x="wd2" y="hd2"/>
                  </a:cxn>
                  <a:cxn ang="16200000">
                    <a:pos x="wd2" y="hd2"/>
                  </a:cxn>
                </a:cxnLst>
                <a:rect l="0" t="0" r="r" b="b"/>
                <a:pathLst>
                  <a:path w="21104" h="21600" extrusionOk="0">
                    <a:moveTo>
                      <a:pt x="10548" y="0"/>
                    </a:moveTo>
                    <a:cubicBezTo>
                      <a:pt x="9895" y="0"/>
                      <a:pt x="9243" y="257"/>
                      <a:pt x="8747" y="769"/>
                    </a:cubicBezTo>
                    <a:lnTo>
                      <a:pt x="744" y="8949"/>
                    </a:lnTo>
                    <a:cubicBezTo>
                      <a:pt x="-248" y="9974"/>
                      <a:pt x="-248" y="11627"/>
                      <a:pt x="744" y="12642"/>
                    </a:cubicBezTo>
                    <a:lnTo>
                      <a:pt x="8747" y="20831"/>
                    </a:lnTo>
                    <a:cubicBezTo>
                      <a:pt x="9243" y="21343"/>
                      <a:pt x="9895" y="21600"/>
                      <a:pt x="10548" y="21600"/>
                    </a:cubicBezTo>
                    <a:cubicBezTo>
                      <a:pt x="11201" y="21600"/>
                      <a:pt x="11856" y="21343"/>
                      <a:pt x="12357" y="20831"/>
                    </a:cubicBezTo>
                    <a:lnTo>
                      <a:pt x="20360" y="12642"/>
                    </a:lnTo>
                    <a:cubicBezTo>
                      <a:pt x="21352" y="11627"/>
                      <a:pt x="21352" y="9974"/>
                      <a:pt x="20360" y="8949"/>
                    </a:cubicBezTo>
                    <a:lnTo>
                      <a:pt x="12357" y="769"/>
                    </a:lnTo>
                    <a:cubicBezTo>
                      <a:pt x="11856" y="257"/>
                      <a:pt x="11201" y="0"/>
                      <a:pt x="10548" y="0"/>
                    </a:cubicBezTo>
                    <a:close/>
                  </a:path>
                </a:pathLst>
              </a:custGeom>
              <a:solidFill>
                <a:srgbClr val="C48CC1"/>
              </a:solidFill>
              <a:ln w="12700" cap="flat">
                <a:noFill/>
                <a:miter lim="400000"/>
              </a:ln>
              <a:effectLst/>
            </p:spPr>
            <p:txBody>
              <a:bodyPr wrap="square" lIns="45719" tIns="45719" rIns="45719" bIns="45719" numCol="1" anchor="ctr">
                <a:noAutofit/>
              </a:bodyPr>
              <a:lstStyle/>
              <a:p>
                <a:pPr algn="ctr">
                  <a:defRPr sz="3300">
                    <a:solidFill>
                      <a:srgbClr val="FFFFFF"/>
                    </a:solidFill>
                    <a:latin typeface="Fira Sans Extra Condensed Medium"/>
                    <a:ea typeface="Fira Sans Extra Condensed Medium"/>
                    <a:cs typeface="Fira Sans Extra Condensed Medium"/>
                    <a:sym typeface="Fira Sans Extra Condensed Medium"/>
                  </a:defRPr>
                </a:pPr>
                <a:endParaRPr dirty="0"/>
              </a:p>
            </p:txBody>
          </p:sp>
          <p:sp>
            <p:nvSpPr>
              <p:cNvPr id="78" name="02">
                <a:extLst>
                  <a:ext uri="{FF2B5EF4-FFF2-40B4-BE49-F238E27FC236}">
                    <a16:creationId xmlns:a16="http://schemas.microsoft.com/office/drawing/2014/main" id="{DF7DC73F-E251-61CF-04E5-A4902E234E74}"/>
                  </a:ext>
                </a:extLst>
              </p:cNvPr>
              <p:cNvSpPr txBox="1"/>
              <p:nvPr/>
            </p:nvSpPr>
            <p:spPr>
              <a:xfrm>
                <a:off x="-9854" y="133846"/>
                <a:ext cx="858377" cy="464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lgn="ctr">
                  <a:defRPr sz="3300">
                    <a:solidFill>
                      <a:srgbClr val="FFFFFF"/>
                    </a:solidFill>
                    <a:latin typeface="Fira Sans Extra Condensed Medium"/>
                    <a:ea typeface="Fira Sans Extra Condensed Medium"/>
                    <a:cs typeface="Fira Sans Extra Condensed Medium"/>
                    <a:sym typeface="Fira Sans Extra Condensed Medium"/>
                  </a:defRPr>
                </a:lvl1pPr>
              </a:lstStyle>
              <a:p>
                <a:r>
                  <a:rPr dirty="0"/>
                  <a:t>0</a:t>
                </a:r>
                <a:r>
                  <a:rPr lang="en-US" dirty="0"/>
                  <a:t>5</a:t>
                </a:r>
                <a:endParaRPr dirty="0"/>
              </a:p>
            </p:txBody>
          </p:sp>
        </p:grpSp>
        <p:sp>
          <p:nvSpPr>
            <p:cNvPr id="76" name="Google Shape;915;p19">
              <a:extLst>
                <a:ext uri="{FF2B5EF4-FFF2-40B4-BE49-F238E27FC236}">
                  <a16:creationId xmlns:a16="http://schemas.microsoft.com/office/drawing/2014/main" id="{2CCD5BF9-C401-FB29-AF3A-FC0B22B11EF8}"/>
                </a:ext>
              </a:extLst>
            </p:cNvPr>
            <p:cNvSpPr txBox="1"/>
            <p:nvPr/>
          </p:nvSpPr>
          <p:spPr>
            <a:xfrm>
              <a:off x="921400" y="176093"/>
              <a:ext cx="3792315" cy="416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Conclusion</a:t>
              </a:r>
              <a:endParaRPr sz="2800" dirty="0"/>
            </a:p>
          </p:txBody>
        </p:sp>
      </p:grpSp>
      <p:sp>
        <p:nvSpPr>
          <p:cNvPr id="79" name="Google Shape;909;p19">
            <a:extLst>
              <a:ext uri="{FF2B5EF4-FFF2-40B4-BE49-F238E27FC236}">
                <a16:creationId xmlns:a16="http://schemas.microsoft.com/office/drawing/2014/main" id="{68F9354E-0E67-9521-20DB-2B5C9CD86694}"/>
              </a:ext>
            </a:extLst>
          </p:cNvPr>
          <p:cNvSpPr/>
          <p:nvPr/>
        </p:nvSpPr>
        <p:spPr>
          <a:xfrm>
            <a:off x="7194381" y="6045835"/>
            <a:ext cx="5471438" cy="9372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09" y="21600"/>
                </a:lnTo>
                <a:cubicBezTo>
                  <a:pt x="20888" y="21600"/>
                  <a:pt x="21600" y="16771"/>
                  <a:pt x="21600" y="10806"/>
                </a:cubicBezTo>
                <a:cubicBezTo>
                  <a:pt x="21600" y="4840"/>
                  <a:pt x="20888" y="0"/>
                  <a:pt x="20009"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endParaRPr lang="en-US" sz="2400" dirty="0"/>
          </a:p>
        </p:txBody>
      </p:sp>
      <p:sp>
        <p:nvSpPr>
          <p:cNvPr id="80" name="Google Shape;910;p19">
            <a:extLst>
              <a:ext uri="{FF2B5EF4-FFF2-40B4-BE49-F238E27FC236}">
                <a16:creationId xmlns:a16="http://schemas.microsoft.com/office/drawing/2014/main" id="{03F7FD01-539C-159D-369C-0997A4718EA3}"/>
              </a:ext>
            </a:extLst>
          </p:cNvPr>
          <p:cNvSpPr/>
          <p:nvPr/>
        </p:nvSpPr>
        <p:spPr>
          <a:xfrm>
            <a:off x="6473536" y="5840122"/>
            <a:ext cx="1362453" cy="1348667"/>
          </a:xfrm>
          <a:custGeom>
            <a:avLst/>
            <a:gdLst/>
            <a:ahLst/>
            <a:cxnLst>
              <a:cxn ang="0">
                <a:pos x="wd2" y="hd2"/>
              </a:cxn>
              <a:cxn ang="5400000">
                <a:pos x="wd2" y="hd2"/>
              </a:cxn>
              <a:cxn ang="10800000">
                <a:pos x="wd2" y="hd2"/>
              </a:cxn>
              <a:cxn ang="16200000">
                <a:pos x="wd2" y="hd2"/>
              </a:cxn>
            </a:cxnLst>
            <a:rect l="0" t="0" r="r" b="b"/>
            <a:pathLst>
              <a:path w="20975" h="21600" extrusionOk="0">
                <a:moveTo>
                  <a:pt x="10488" y="0"/>
                </a:moveTo>
                <a:cubicBezTo>
                  <a:pt x="9670" y="0"/>
                  <a:pt x="8852" y="320"/>
                  <a:pt x="8227" y="960"/>
                </a:cubicBezTo>
                <a:lnTo>
                  <a:pt x="938" y="8476"/>
                </a:lnTo>
                <a:cubicBezTo>
                  <a:pt x="-312" y="9755"/>
                  <a:pt x="-312" y="11839"/>
                  <a:pt x="938" y="13126"/>
                </a:cubicBezTo>
                <a:lnTo>
                  <a:pt x="8227" y="20635"/>
                </a:lnTo>
                <a:cubicBezTo>
                  <a:pt x="8852" y="21278"/>
                  <a:pt x="9670" y="21600"/>
                  <a:pt x="10488" y="21600"/>
                </a:cubicBezTo>
                <a:cubicBezTo>
                  <a:pt x="11306" y="21600"/>
                  <a:pt x="12124" y="21278"/>
                  <a:pt x="12749" y="20635"/>
                </a:cubicBezTo>
                <a:lnTo>
                  <a:pt x="20038" y="13126"/>
                </a:lnTo>
                <a:cubicBezTo>
                  <a:pt x="21288" y="11839"/>
                  <a:pt x="21288" y="9755"/>
                  <a:pt x="20038" y="8476"/>
                </a:cubicBezTo>
                <a:lnTo>
                  <a:pt x="12749" y="960"/>
                </a:lnTo>
                <a:cubicBezTo>
                  <a:pt x="12124" y="320"/>
                  <a:pt x="11306" y="0"/>
                  <a:pt x="10488" y="0"/>
                </a:cubicBezTo>
                <a:close/>
              </a:path>
            </a:pathLst>
          </a:custGeom>
          <a:ln/>
        </p:spPr>
        <p:style>
          <a:lnRef idx="3">
            <a:schemeClr val="lt1"/>
          </a:lnRef>
          <a:fillRef idx="1">
            <a:schemeClr val="accent3"/>
          </a:fillRef>
          <a:effectRef idx="1">
            <a:schemeClr val="accent3"/>
          </a:effectRef>
          <a:fontRef idx="minor">
            <a:schemeClr val="lt1"/>
          </a:fontRef>
        </p:style>
        <p:txBody>
          <a:bodyPr wrap="square" lIns="45719" tIns="45719" rIns="45719" bIns="45719" numCol="1" anchor="ctr">
            <a:noAutofit/>
          </a:bodyPr>
          <a:lstStyle/>
          <a:p>
            <a:pPr algn="ctr">
              <a:defRPr sz="2400"/>
            </a:pPr>
            <a:r>
              <a:rPr lang="en-US" dirty="0"/>
              <a:t>05</a:t>
            </a:r>
            <a:endParaRPr dirty="0"/>
          </a:p>
        </p:txBody>
      </p:sp>
      <p:pic>
        <p:nvPicPr>
          <p:cNvPr id="81" name="Graphic 60" descr="Graphic 60">
            <a:extLst>
              <a:ext uri="{FF2B5EF4-FFF2-40B4-BE49-F238E27FC236}">
                <a16:creationId xmlns:a16="http://schemas.microsoft.com/office/drawing/2014/main" id="{93C12789-A13F-8C2B-988A-D78FF2141C12}"/>
              </a:ext>
            </a:extLst>
          </p:cNvPr>
          <p:cNvPicPr>
            <a:picLocks noChangeAspect="1"/>
          </p:cNvPicPr>
          <p:nvPr/>
        </p:nvPicPr>
        <p:blipFill>
          <a:blip r:embed="rId3"/>
          <a:stretch>
            <a:fillRect/>
          </a:stretch>
        </p:blipFill>
        <p:spPr>
          <a:xfrm>
            <a:off x="11781217" y="6226137"/>
            <a:ext cx="577780" cy="577780"/>
          </a:xfrm>
          <a:prstGeom prst="rect">
            <a:avLst/>
          </a:prstGeom>
          <a:ln w="12700">
            <a:miter lim="400000"/>
          </a:ln>
        </p:spPr>
      </p:pic>
      <p:sp>
        <p:nvSpPr>
          <p:cNvPr id="38" name="Smiley Face 37">
            <a:extLst>
              <a:ext uri="{FF2B5EF4-FFF2-40B4-BE49-F238E27FC236}">
                <a16:creationId xmlns:a16="http://schemas.microsoft.com/office/drawing/2014/main" id="{9ECBA32F-3EFF-F873-6D4C-93F2422D5133}"/>
              </a:ext>
            </a:extLst>
          </p:cNvPr>
          <p:cNvSpPr/>
          <p:nvPr/>
        </p:nvSpPr>
        <p:spPr>
          <a:xfrm>
            <a:off x="11647032" y="4828771"/>
            <a:ext cx="501990" cy="521234"/>
          </a:xfrm>
          <a:prstGeom prst="smileyFac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9" name="Google Shape;915;p19">
            <a:extLst>
              <a:ext uri="{FF2B5EF4-FFF2-40B4-BE49-F238E27FC236}">
                <a16:creationId xmlns:a16="http://schemas.microsoft.com/office/drawing/2014/main" id="{4BF6EC4C-3B26-4B9F-457A-297EDF9DD41A}"/>
              </a:ext>
            </a:extLst>
          </p:cNvPr>
          <p:cNvSpPr txBox="1"/>
          <p:nvPr/>
        </p:nvSpPr>
        <p:spPr>
          <a:xfrm>
            <a:off x="7913128" y="6181825"/>
            <a:ext cx="3915104" cy="6770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899" tIns="121899" rIns="121899" bIns="121899" numCol="1" anchor="ctr">
            <a:spAutoFit/>
          </a:bodyPr>
          <a:lstStyle>
            <a:lvl1pPr>
              <a:defRPr sz="2000">
                <a:solidFill>
                  <a:srgbClr val="FFFFFF"/>
                </a:solidFill>
                <a:latin typeface="Fira Sans Extra Condensed Medium"/>
                <a:ea typeface="Fira Sans Extra Condensed Medium"/>
                <a:cs typeface="Fira Sans Extra Condensed Medium"/>
                <a:sym typeface="Fira Sans Extra Condensed Medium"/>
              </a:defRPr>
            </a:lvl1pPr>
          </a:lstStyle>
          <a:p>
            <a:r>
              <a:rPr lang="en-US" sz="2800" dirty="0"/>
              <a:t> </a:t>
            </a:r>
            <a:r>
              <a:rPr lang="en-US" sz="2400" dirty="0"/>
              <a:t>Future Work</a:t>
            </a:r>
            <a:r>
              <a:rPr lang="ar-EG" sz="2400" dirty="0"/>
              <a:t> </a:t>
            </a:r>
            <a:r>
              <a:rPr lang="en-US" sz="2800" dirty="0"/>
              <a:t>&amp; </a:t>
            </a:r>
            <a:r>
              <a:rPr lang="en-US" sz="2400" dirty="0"/>
              <a:t>Conclusion</a:t>
            </a:r>
            <a:endParaRPr sz="2800" dirty="0"/>
          </a:p>
        </p:txBody>
      </p:sp>
    </p:spTree>
    <p:extLst>
      <p:ext uri="{BB962C8B-B14F-4D97-AF65-F5344CB8AC3E}">
        <p14:creationId xmlns:p14="http://schemas.microsoft.com/office/powerpoint/2010/main" val="1236793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49DEB-3FC0-8F37-F817-13A4B5540BE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BB0E51C-26CF-1766-B780-5F0E139006B5}"/>
              </a:ext>
            </a:extLst>
          </p:cNvPr>
          <p:cNvSpPr txBox="1"/>
          <p:nvPr/>
        </p:nvSpPr>
        <p:spPr>
          <a:xfrm>
            <a:off x="1110342" y="126556"/>
            <a:ext cx="8524312" cy="646331"/>
          </a:xfrm>
          <a:prstGeom prst="rect">
            <a:avLst/>
          </a:prstGeom>
          <a:noFill/>
        </p:spPr>
        <p:txBody>
          <a:bodyPr wrap="square">
            <a:spAutoFit/>
          </a:bodyPr>
          <a:lstStyle/>
          <a:p>
            <a:r>
              <a:rPr lang="en-US" sz="3600" b="1" u="sng" dirty="0">
                <a:solidFill>
                  <a:schemeClr val="accent1">
                    <a:lumMod val="75000"/>
                  </a:schemeClr>
                </a:solidFill>
              </a:rPr>
              <a:t>Data Flow Diagram (DFD ) Context Diagram</a:t>
            </a:r>
          </a:p>
        </p:txBody>
      </p:sp>
      <p:pic>
        <p:nvPicPr>
          <p:cNvPr id="7" name="Picture 6" descr="A diagram of a computer&#10;&#10;Description automatically generated">
            <a:extLst>
              <a:ext uri="{FF2B5EF4-FFF2-40B4-BE49-F238E27FC236}">
                <a16:creationId xmlns:a16="http://schemas.microsoft.com/office/drawing/2014/main" id="{9DEB9B69-DCA6-33BB-7048-528495479F79}"/>
              </a:ext>
            </a:extLst>
          </p:cNvPr>
          <p:cNvPicPr>
            <a:picLocks noChangeAspect="1"/>
          </p:cNvPicPr>
          <p:nvPr/>
        </p:nvPicPr>
        <p:blipFill>
          <a:blip r:embed="rId2"/>
          <a:stretch>
            <a:fillRect/>
          </a:stretch>
        </p:blipFill>
        <p:spPr>
          <a:xfrm>
            <a:off x="0" y="858644"/>
            <a:ext cx="14630400" cy="7370956"/>
          </a:xfrm>
          <a:prstGeom prst="rect">
            <a:avLst/>
          </a:prstGeom>
        </p:spPr>
      </p:pic>
    </p:spTree>
    <p:extLst>
      <p:ext uri="{BB962C8B-B14F-4D97-AF65-F5344CB8AC3E}">
        <p14:creationId xmlns:p14="http://schemas.microsoft.com/office/powerpoint/2010/main" val="844173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DEFC4-F5CC-D211-DA68-FD31B411B4E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102738-87B6-0427-F176-627DFAE14700}"/>
              </a:ext>
            </a:extLst>
          </p:cNvPr>
          <p:cNvSpPr txBox="1"/>
          <p:nvPr/>
        </p:nvSpPr>
        <p:spPr>
          <a:xfrm>
            <a:off x="1110342" y="126556"/>
            <a:ext cx="7315200" cy="646331"/>
          </a:xfrm>
          <a:prstGeom prst="rect">
            <a:avLst/>
          </a:prstGeom>
          <a:noFill/>
        </p:spPr>
        <p:txBody>
          <a:bodyPr wrap="square">
            <a:spAutoFit/>
          </a:bodyPr>
          <a:lstStyle/>
          <a:p>
            <a:r>
              <a:rPr lang="en-US" sz="3600" b="1" u="sng" dirty="0">
                <a:solidFill>
                  <a:schemeClr val="accent1">
                    <a:lumMod val="75000"/>
                  </a:schemeClr>
                </a:solidFill>
              </a:rPr>
              <a:t>Data Flow Diagram (DFD) Level 0</a:t>
            </a:r>
          </a:p>
        </p:txBody>
      </p:sp>
      <p:pic>
        <p:nvPicPr>
          <p:cNvPr id="3" name="Picture 2" descr="A diagram of a diagram">
            <a:extLst>
              <a:ext uri="{FF2B5EF4-FFF2-40B4-BE49-F238E27FC236}">
                <a16:creationId xmlns:a16="http://schemas.microsoft.com/office/drawing/2014/main" id="{C28A5C52-3733-EF06-6572-A2877EDE1CAD}"/>
              </a:ext>
            </a:extLst>
          </p:cNvPr>
          <p:cNvPicPr>
            <a:picLocks noChangeAspect="1"/>
          </p:cNvPicPr>
          <p:nvPr/>
        </p:nvPicPr>
        <p:blipFill>
          <a:blip r:embed="rId2"/>
          <a:stretch>
            <a:fillRect/>
          </a:stretch>
        </p:blipFill>
        <p:spPr>
          <a:xfrm>
            <a:off x="0" y="835410"/>
            <a:ext cx="14630400" cy="7394190"/>
          </a:xfrm>
          <a:prstGeom prst="rect">
            <a:avLst/>
          </a:prstGeom>
        </p:spPr>
      </p:pic>
    </p:spTree>
    <p:extLst>
      <p:ext uri="{BB962C8B-B14F-4D97-AF65-F5344CB8AC3E}">
        <p14:creationId xmlns:p14="http://schemas.microsoft.com/office/powerpoint/2010/main" val="3850009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B2C1E-78A3-731D-1189-B0C03EB6748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F2DADCC-9CF9-BCD2-8A70-13B3AF2CE9F6}"/>
              </a:ext>
            </a:extLst>
          </p:cNvPr>
          <p:cNvSpPr txBox="1"/>
          <p:nvPr/>
        </p:nvSpPr>
        <p:spPr>
          <a:xfrm>
            <a:off x="1110342" y="126556"/>
            <a:ext cx="7315200" cy="646331"/>
          </a:xfrm>
          <a:prstGeom prst="rect">
            <a:avLst/>
          </a:prstGeom>
          <a:noFill/>
        </p:spPr>
        <p:txBody>
          <a:bodyPr wrap="square">
            <a:spAutoFit/>
          </a:bodyPr>
          <a:lstStyle/>
          <a:p>
            <a:r>
              <a:rPr lang="en-US" sz="3600" b="1" u="sng" dirty="0">
                <a:solidFill>
                  <a:schemeClr val="accent1">
                    <a:lumMod val="75000"/>
                  </a:schemeClr>
                </a:solidFill>
              </a:rPr>
              <a:t>Data Flow Diagram (DFD) Level 1</a:t>
            </a:r>
          </a:p>
        </p:txBody>
      </p:sp>
      <p:pic>
        <p:nvPicPr>
          <p:cNvPr id="5" name="Picture 4" descr="A diagram of a diagram">
            <a:extLst>
              <a:ext uri="{FF2B5EF4-FFF2-40B4-BE49-F238E27FC236}">
                <a16:creationId xmlns:a16="http://schemas.microsoft.com/office/drawing/2014/main" id="{1BE57139-CFC7-1FE2-AF56-A8F4071BF6EF}"/>
              </a:ext>
            </a:extLst>
          </p:cNvPr>
          <p:cNvPicPr>
            <a:picLocks noChangeAspect="1"/>
          </p:cNvPicPr>
          <p:nvPr/>
        </p:nvPicPr>
        <p:blipFill>
          <a:blip r:embed="rId2"/>
          <a:stretch>
            <a:fillRect/>
          </a:stretch>
        </p:blipFill>
        <p:spPr>
          <a:xfrm>
            <a:off x="0" y="754380"/>
            <a:ext cx="14630400" cy="7475220"/>
          </a:xfrm>
          <a:prstGeom prst="rect">
            <a:avLst/>
          </a:prstGeom>
        </p:spPr>
      </p:pic>
    </p:spTree>
    <p:extLst>
      <p:ext uri="{BB962C8B-B14F-4D97-AF65-F5344CB8AC3E}">
        <p14:creationId xmlns:p14="http://schemas.microsoft.com/office/powerpoint/2010/main" val="1605842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27DF-B413-9A9E-039D-0C57471262C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23BE4E6-E97B-641F-F9AD-6995C08C394E}"/>
              </a:ext>
            </a:extLst>
          </p:cNvPr>
          <p:cNvSpPr txBox="1"/>
          <p:nvPr/>
        </p:nvSpPr>
        <p:spPr>
          <a:xfrm>
            <a:off x="1110342" y="126556"/>
            <a:ext cx="7315200" cy="646331"/>
          </a:xfrm>
          <a:prstGeom prst="rect">
            <a:avLst/>
          </a:prstGeom>
          <a:noFill/>
        </p:spPr>
        <p:txBody>
          <a:bodyPr wrap="square">
            <a:spAutoFit/>
          </a:bodyPr>
          <a:lstStyle/>
          <a:p>
            <a:r>
              <a:rPr lang="en-US" sz="3600" b="1" u="sng" dirty="0">
                <a:solidFill>
                  <a:schemeClr val="accent1">
                    <a:lumMod val="75000"/>
                  </a:schemeClr>
                </a:solidFill>
              </a:rPr>
              <a:t>Data Flow Diagram (DFD) Level 2</a:t>
            </a:r>
          </a:p>
        </p:txBody>
      </p:sp>
      <p:pic>
        <p:nvPicPr>
          <p:cNvPr id="3" name="Picture 2" descr="A diagram of a flowchart">
            <a:extLst>
              <a:ext uri="{FF2B5EF4-FFF2-40B4-BE49-F238E27FC236}">
                <a16:creationId xmlns:a16="http://schemas.microsoft.com/office/drawing/2014/main" id="{A2C2B080-136F-AA53-D575-CB3882BFE226}"/>
              </a:ext>
            </a:extLst>
          </p:cNvPr>
          <p:cNvPicPr>
            <a:picLocks noChangeAspect="1"/>
          </p:cNvPicPr>
          <p:nvPr/>
        </p:nvPicPr>
        <p:blipFill>
          <a:blip r:embed="rId2"/>
          <a:stretch>
            <a:fillRect/>
          </a:stretch>
        </p:blipFill>
        <p:spPr>
          <a:xfrm>
            <a:off x="0" y="892098"/>
            <a:ext cx="14630400" cy="7337502"/>
          </a:xfrm>
          <a:prstGeom prst="rect">
            <a:avLst/>
          </a:prstGeom>
        </p:spPr>
      </p:pic>
    </p:spTree>
    <p:extLst>
      <p:ext uri="{BB962C8B-B14F-4D97-AF65-F5344CB8AC3E}">
        <p14:creationId xmlns:p14="http://schemas.microsoft.com/office/powerpoint/2010/main" val="2028699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8B0BF-DBCC-54FA-CF2D-54EFDFDB3CD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5DC1A59-1F8A-E07C-DB92-9A3122DDCECA}"/>
              </a:ext>
            </a:extLst>
          </p:cNvPr>
          <p:cNvSpPr txBox="1"/>
          <p:nvPr/>
        </p:nvSpPr>
        <p:spPr>
          <a:xfrm>
            <a:off x="1545771" y="381391"/>
            <a:ext cx="7315200" cy="646331"/>
          </a:xfrm>
          <a:prstGeom prst="rect">
            <a:avLst/>
          </a:prstGeom>
          <a:noFill/>
        </p:spPr>
        <p:txBody>
          <a:bodyPr wrap="square">
            <a:spAutoFit/>
          </a:bodyPr>
          <a:lstStyle/>
          <a:p>
            <a:r>
              <a:rPr lang="en-US" sz="3600" b="1" u="sng" dirty="0">
                <a:solidFill>
                  <a:schemeClr val="accent1">
                    <a:lumMod val="75000"/>
                  </a:schemeClr>
                </a:solidFill>
              </a:rPr>
              <a:t>ERD Diagram</a:t>
            </a:r>
          </a:p>
        </p:txBody>
      </p:sp>
      <p:pic>
        <p:nvPicPr>
          <p:cNvPr id="5" name="Picture 4" descr="A diagram of a company">
            <a:extLst>
              <a:ext uri="{FF2B5EF4-FFF2-40B4-BE49-F238E27FC236}">
                <a16:creationId xmlns:a16="http://schemas.microsoft.com/office/drawing/2014/main" id="{3DDF4542-9A7B-D6CC-0609-0CB17A21BD1B}"/>
              </a:ext>
            </a:extLst>
          </p:cNvPr>
          <p:cNvPicPr>
            <a:picLocks noChangeAspect="1"/>
          </p:cNvPicPr>
          <p:nvPr/>
        </p:nvPicPr>
        <p:blipFill>
          <a:blip r:embed="rId2"/>
          <a:stretch>
            <a:fillRect/>
          </a:stretch>
        </p:blipFill>
        <p:spPr>
          <a:xfrm>
            <a:off x="0" y="1027722"/>
            <a:ext cx="14630399" cy="7201878"/>
          </a:xfrm>
          <a:prstGeom prst="rect">
            <a:avLst/>
          </a:prstGeom>
        </p:spPr>
      </p:pic>
    </p:spTree>
    <p:extLst>
      <p:ext uri="{BB962C8B-B14F-4D97-AF65-F5344CB8AC3E}">
        <p14:creationId xmlns:p14="http://schemas.microsoft.com/office/powerpoint/2010/main" val="1276913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219385-2E3D-8CC3-17BA-47D6A514B98A}"/>
              </a:ext>
            </a:extLst>
          </p:cNvPr>
          <p:cNvSpPr txBox="1"/>
          <p:nvPr/>
        </p:nvSpPr>
        <p:spPr>
          <a:xfrm>
            <a:off x="1447800" y="58225"/>
            <a:ext cx="7315200" cy="646331"/>
          </a:xfrm>
          <a:prstGeom prst="rect">
            <a:avLst/>
          </a:prstGeom>
          <a:noFill/>
        </p:spPr>
        <p:txBody>
          <a:bodyPr wrap="square">
            <a:spAutoFit/>
          </a:bodyPr>
          <a:lstStyle/>
          <a:p>
            <a:r>
              <a:rPr lang="en-US" sz="3600" b="1" u="sng" dirty="0">
                <a:solidFill>
                  <a:schemeClr val="accent1">
                    <a:lumMod val="75000"/>
                  </a:schemeClr>
                </a:solidFill>
              </a:rPr>
              <a:t>Patient Activity Diagram </a:t>
            </a:r>
          </a:p>
        </p:txBody>
      </p:sp>
      <p:pic>
        <p:nvPicPr>
          <p:cNvPr id="5" name="Picture 4" descr="A diagram of a flowchart">
            <a:extLst>
              <a:ext uri="{FF2B5EF4-FFF2-40B4-BE49-F238E27FC236}">
                <a16:creationId xmlns:a16="http://schemas.microsoft.com/office/drawing/2014/main" id="{019CDD07-24C5-7AFB-65AD-B015D6A0CD19}"/>
              </a:ext>
            </a:extLst>
          </p:cNvPr>
          <p:cNvPicPr>
            <a:picLocks noChangeAspect="1"/>
          </p:cNvPicPr>
          <p:nvPr/>
        </p:nvPicPr>
        <p:blipFill>
          <a:blip r:embed="rId2"/>
          <a:stretch>
            <a:fillRect/>
          </a:stretch>
        </p:blipFill>
        <p:spPr>
          <a:xfrm>
            <a:off x="0" y="704556"/>
            <a:ext cx="14630400" cy="7525044"/>
          </a:xfrm>
          <a:prstGeom prst="rect">
            <a:avLst/>
          </a:prstGeom>
        </p:spPr>
      </p:pic>
    </p:spTree>
    <p:extLst>
      <p:ext uri="{BB962C8B-B14F-4D97-AF65-F5344CB8AC3E}">
        <p14:creationId xmlns:p14="http://schemas.microsoft.com/office/powerpoint/2010/main" val="3650839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83AA4-7A25-A75C-C59D-A781086D904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EEBFE46-15C1-4EF5-4A01-55F753ED1BF9}"/>
              </a:ext>
            </a:extLst>
          </p:cNvPr>
          <p:cNvSpPr txBox="1"/>
          <p:nvPr/>
        </p:nvSpPr>
        <p:spPr>
          <a:xfrm>
            <a:off x="1447800" y="58225"/>
            <a:ext cx="7315200" cy="646331"/>
          </a:xfrm>
          <a:prstGeom prst="rect">
            <a:avLst/>
          </a:prstGeom>
          <a:noFill/>
        </p:spPr>
        <p:txBody>
          <a:bodyPr wrap="square">
            <a:spAutoFit/>
          </a:bodyPr>
          <a:lstStyle/>
          <a:p>
            <a:r>
              <a:rPr lang="en-US" sz="3600" b="1" u="sng" dirty="0">
                <a:solidFill>
                  <a:schemeClr val="accent1">
                    <a:lumMod val="75000"/>
                  </a:schemeClr>
                </a:solidFill>
              </a:rPr>
              <a:t>Admin Activity Diagram </a:t>
            </a:r>
          </a:p>
        </p:txBody>
      </p:sp>
      <p:pic>
        <p:nvPicPr>
          <p:cNvPr id="7" name="Picture 6" descr="A diagram of a system">
            <a:extLst>
              <a:ext uri="{FF2B5EF4-FFF2-40B4-BE49-F238E27FC236}">
                <a16:creationId xmlns:a16="http://schemas.microsoft.com/office/drawing/2014/main" id="{4E415361-6F56-3746-F107-4EF87F4CEB3D}"/>
              </a:ext>
            </a:extLst>
          </p:cNvPr>
          <p:cNvPicPr>
            <a:picLocks noChangeAspect="1"/>
          </p:cNvPicPr>
          <p:nvPr/>
        </p:nvPicPr>
        <p:blipFill>
          <a:blip r:embed="rId2"/>
          <a:stretch>
            <a:fillRect/>
          </a:stretch>
        </p:blipFill>
        <p:spPr>
          <a:xfrm>
            <a:off x="0" y="704556"/>
            <a:ext cx="14630400" cy="7525043"/>
          </a:xfrm>
          <a:prstGeom prst="rect">
            <a:avLst/>
          </a:prstGeom>
        </p:spPr>
      </p:pic>
    </p:spTree>
    <p:extLst>
      <p:ext uri="{BB962C8B-B14F-4D97-AF65-F5344CB8AC3E}">
        <p14:creationId xmlns:p14="http://schemas.microsoft.com/office/powerpoint/2010/main" val="3117205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5"/>
          <p:cNvSpPr/>
          <p:nvPr/>
        </p:nvSpPr>
        <p:spPr>
          <a:xfrm>
            <a:off x="5893951" y="2957393"/>
            <a:ext cx="3500557" cy="703898"/>
          </a:xfrm>
          <a:prstGeom prst="rect">
            <a:avLst/>
          </a:prstGeom>
          <a:noFill/>
          <a:ln/>
        </p:spPr>
        <p:txBody>
          <a:bodyPr wrap="square" lIns="0" tIns="0" rIns="0" bIns="0" rtlCol="0" anchor="t"/>
          <a:lstStyle/>
          <a:p>
            <a:pPr marL="0" indent="0">
              <a:lnSpc>
                <a:spcPts val="2750"/>
              </a:lnSpc>
              <a:buNone/>
            </a:pPr>
            <a:endParaRPr lang="en-US" sz="2200" dirty="0"/>
          </a:p>
        </p:txBody>
      </p:sp>
      <p:sp>
        <p:nvSpPr>
          <p:cNvPr id="10" name="Text 8"/>
          <p:cNvSpPr/>
          <p:nvPr/>
        </p:nvSpPr>
        <p:spPr>
          <a:xfrm>
            <a:off x="10292001" y="2957393"/>
            <a:ext cx="2871311"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13" name="Text 11"/>
          <p:cNvSpPr/>
          <p:nvPr/>
        </p:nvSpPr>
        <p:spPr>
          <a:xfrm>
            <a:off x="1495901" y="5462468"/>
            <a:ext cx="2816185"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17" name="TextBox 16">
            <a:extLst>
              <a:ext uri="{FF2B5EF4-FFF2-40B4-BE49-F238E27FC236}">
                <a16:creationId xmlns:a16="http://schemas.microsoft.com/office/drawing/2014/main" id="{A2379012-F305-85F3-7C44-90A196A4985B}"/>
              </a:ext>
            </a:extLst>
          </p:cNvPr>
          <p:cNvSpPr txBox="1"/>
          <p:nvPr/>
        </p:nvSpPr>
        <p:spPr>
          <a:xfrm>
            <a:off x="182969" y="287283"/>
            <a:ext cx="14447431" cy="1323439"/>
          </a:xfrm>
          <a:prstGeom prst="rect">
            <a:avLst/>
          </a:prstGeom>
          <a:noFill/>
        </p:spPr>
        <p:txBody>
          <a:bodyPr wrap="square" rtlCol="0">
            <a:spAutoFit/>
          </a:bodyPr>
          <a:lstStyle/>
          <a:p>
            <a:r>
              <a:rPr lang="en-US" sz="4000" b="1" dirty="0">
                <a:solidFill>
                  <a:srgbClr val="00002E"/>
                </a:solidFill>
                <a:latin typeface="Nunito Semi Bold" pitchFamily="34" charset="0"/>
                <a:ea typeface="Nunito Semi Bold" pitchFamily="34" charset="-122"/>
                <a:cs typeface="Nunito Semi Bold" pitchFamily="34" charset="-120"/>
              </a:rPr>
              <a:t>Introduction</a:t>
            </a:r>
            <a:r>
              <a:rPr lang="en-US" sz="4000" dirty="0">
                <a:solidFill>
                  <a:srgbClr val="00002E"/>
                </a:solidFill>
                <a:latin typeface="Nunito Semi Bold" pitchFamily="34" charset="0"/>
                <a:ea typeface="Nunito Semi Bold" pitchFamily="34" charset="-122"/>
                <a:cs typeface="Nunito Semi Bold" pitchFamily="34" charset="-120"/>
              </a:rPr>
              <a:t>: </a:t>
            </a:r>
            <a:r>
              <a:rPr lang="en-US" sz="3750" dirty="0"/>
              <a:t>Understanding Stroke and Its Connection to Heart Disease</a:t>
            </a:r>
          </a:p>
          <a:p>
            <a:endParaRPr lang="en-US" sz="4000" dirty="0"/>
          </a:p>
        </p:txBody>
      </p:sp>
      <p:pic>
        <p:nvPicPr>
          <p:cNvPr id="4" name="Picture 3" descr="A diagram of a project overview&#10;&#10;AI-generated content may be incorrect.">
            <a:extLst>
              <a:ext uri="{FF2B5EF4-FFF2-40B4-BE49-F238E27FC236}">
                <a16:creationId xmlns:a16="http://schemas.microsoft.com/office/drawing/2014/main" id="{53AB201C-2AAE-DAA9-7D0F-7C414AE79781}"/>
              </a:ext>
            </a:extLst>
          </p:cNvPr>
          <p:cNvPicPr>
            <a:picLocks noChangeAspect="1"/>
          </p:cNvPicPr>
          <p:nvPr/>
        </p:nvPicPr>
        <p:blipFill>
          <a:blip r:embed="rId3"/>
          <a:stretch>
            <a:fillRect/>
          </a:stretch>
        </p:blipFill>
        <p:spPr>
          <a:xfrm>
            <a:off x="6713033" y="1475458"/>
            <a:ext cx="7817941" cy="6631478"/>
          </a:xfrm>
          <a:prstGeom prst="rect">
            <a:avLst/>
          </a:prstGeom>
          <a:ln w="88900" cap="sq" cmpd="thickThin">
            <a:solidFill>
              <a:srgbClr val="000000"/>
            </a:solidFill>
            <a:prstDash val="solid"/>
            <a:miter lim="800000"/>
          </a:ln>
          <a:effectLst>
            <a:innerShdw blurRad="76200">
              <a:srgbClr val="000000"/>
            </a:innerShdw>
          </a:effectLst>
        </p:spPr>
      </p:pic>
      <p:sp>
        <p:nvSpPr>
          <p:cNvPr id="8" name="Rectangle 2">
            <a:extLst>
              <a:ext uri="{FF2B5EF4-FFF2-40B4-BE49-F238E27FC236}">
                <a16:creationId xmlns:a16="http://schemas.microsoft.com/office/drawing/2014/main" id="{5C098E55-9EFD-F53E-66E2-CB388C072B03}"/>
              </a:ext>
            </a:extLst>
          </p:cNvPr>
          <p:cNvSpPr>
            <a:spLocks noChangeArrowheads="1"/>
          </p:cNvSpPr>
          <p:nvPr/>
        </p:nvSpPr>
        <p:spPr bwMode="auto">
          <a:xfrm>
            <a:off x="470083" y="1583799"/>
            <a:ext cx="554042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Low"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Stroke is a major global cause of death and disability, often resulting from reduced blood flow to the brain. </a:t>
            </a: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algn="justLow"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Heart conditions like atrial fibrillation, high blood pressure, and heart failure can lead to blood clots that trigger strokes. Recognizing the link between heart and brain health is key to early prevention and better risk control.</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 up of a brain&#10;&#10;AI-generated content may be incorrect.">
            <a:extLst>
              <a:ext uri="{FF2B5EF4-FFF2-40B4-BE49-F238E27FC236}">
                <a16:creationId xmlns:a16="http://schemas.microsoft.com/office/drawing/2014/main" id="{673BB643-17A1-4291-F40C-55006B4FEF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21083635">
            <a:off x="11013295" y="5878442"/>
            <a:ext cx="3560204" cy="2096585"/>
          </a:xfrm>
          <a:prstGeom prst="rect">
            <a:avLst/>
          </a:prstGeom>
        </p:spPr>
      </p:pic>
      <p:sp>
        <p:nvSpPr>
          <p:cNvPr id="9" name="TextBox 8">
            <a:extLst>
              <a:ext uri="{FF2B5EF4-FFF2-40B4-BE49-F238E27FC236}">
                <a16:creationId xmlns:a16="http://schemas.microsoft.com/office/drawing/2014/main" id="{F0CBDEF1-55D3-FC04-853E-CCA9A4FF5BF2}"/>
              </a:ext>
            </a:extLst>
          </p:cNvPr>
          <p:cNvSpPr txBox="1"/>
          <p:nvPr/>
        </p:nvSpPr>
        <p:spPr>
          <a:xfrm>
            <a:off x="337759" y="602248"/>
            <a:ext cx="14447431" cy="707886"/>
          </a:xfrm>
          <a:prstGeom prst="rect">
            <a:avLst/>
          </a:prstGeom>
          <a:noFill/>
        </p:spPr>
        <p:txBody>
          <a:bodyPr wrap="square" rtlCol="0">
            <a:spAutoFit/>
          </a:bodyPr>
          <a:lstStyle/>
          <a:p>
            <a:r>
              <a:rPr lang="en-US" sz="4000" b="1" dirty="0">
                <a:solidFill>
                  <a:srgbClr val="00002E"/>
                </a:solidFill>
                <a:latin typeface="Nunito Semi Bold" pitchFamily="34" charset="0"/>
                <a:ea typeface="Nunito Semi Bold" pitchFamily="34" charset="-122"/>
                <a:cs typeface="Nunito Semi Bold" pitchFamily="34" charset="-120"/>
              </a:rPr>
              <a:t>Problem Definition</a:t>
            </a:r>
            <a:endParaRPr lang="en-US" sz="3750" dirty="0"/>
          </a:p>
        </p:txBody>
      </p:sp>
      <p:sp>
        <p:nvSpPr>
          <p:cNvPr id="10" name="TextBox 9">
            <a:extLst>
              <a:ext uri="{FF2B5EF4-FFF2-40B4-BE49-F238E27FC236}">
                <a16:creationId xmlns:a16="http://schemas.microsoft.com/office/drawing/2014/main" id="{2C85E682-9DD1-EB18-9ECA-3D2893CFE4E3}"/>
              </a:ext>
            </a:extLst>
          </p:cNvPr>
          <p:cNvSpPr txBox="1"/>
          <p:nvPr/>
        </p:nvSpPr>
        <p:spPr>
          <a:xfrm>
            <a:off x="547192" y="1683123"/>
            <a:ext cx="14163130" cy="4579715"/>
          </a:xfrm>
          <a:prstGeom prst="rect">
            <a:avLst/>
          </a:prstGeom>
          <a:noFill/>
        </p:spPr>
        <p:txBody>
          <a:bodyPr wrap="square" rtlCol="0">
            <a:spAutoFit/>
          </a:bodyPr>
          <a:lstStyle/>
          <a:p>
            <a:pPr marL="457200" indent="-457200">
              <a:lnSpc>
                <a:spcPct val="200000"/>
              </a:lnSpc>
              <a:buFont typeface="Wingdings" panose="05000000000000000000" pitchFamily="2" charset="2"/>
              <a:buChar char="Ø"/>
            </a:pPr>
            <a:r>
              <a:rPr lang="en-US" sz="3000" dirty="0"/>
              <a:t>Stroke prediction faces </a:t>
            </a:r>
            <a:r>
              <a:rPr lang="en-US" sz="3000" b="1" dirty="0"/>
              <a:t>major challenges </a:t>
            </a:r>
            <a:r>
              <a:rPr lang="en-US" sz="3000" dirty="0"/>
              <a:t>due to limited clinical tools that ignore lifestyle and </a:t>
            </a:r>
            <a:r>
              <a:rPr lang="en-US" sz="3000" b="1" dirty="0"/>
              <a:t>genetic factors</a:t>
            </a:r>
            <a:r>
              <a:rPr lang="en-US" sz="3000" dirty="0"/>
              <a:t>.</a:t>
            </a:r>
          </a:p>
          <a:p>
            <a:pPr marL="457200" indent="-457200">
              <a:lnSpc>
                <a:spcPct val="200000"/>
              </a:lnSpc>
              <a:buFont typeface="Wingdings" panose="05000000000000000000" pitchFamily="2" charset="2"/>
              <a:buChar char="Ø"/>
            </a:pPr>
            <a:r>
              <a:rPr lang="en-US" sz="3000" dirty="0"/>
              <a:t>Many </a:t>
            </a:r>
            <a:r>
              <a:rPr lang="en-US" sz="3000" b="1" dirty="0"/>
              <a:t>heart disease patients </a:t>
            </a:r>
            <a:r>
              <a:rPr lang="en-US" sz="3000" dirty="0"/>
              <a:t>go undetected until it's too late.</a:t>
            </a:r>
          </a:p>
          <a:p>
            <a:pPr marL="457200" indent="-457200">
              <a:lnSpc>
                <a:spcPct val="200000"/>
              </a:lnSpc>
              <a:buFont typeface="Wingdings" panose="05000000000000000000" pitchFamily="2" charset="2"/>
              <a:buChar char="Ø"/>
            </a:pPr>
            <a:r>
              <a:rPr lang="en-US" sz="3000" dirty="0"/>
              <a:t>Existing systems also lack continuous monitoring, </a:t>
            </a:r>
            <a:r>
              <a:rPr lang="en-US" sz="3000" b="1" dirty="0"/>
              <a:t>reducing chances for early intervention.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0527" y="164367"/>
            <a:ext cx="7704224" cy="707886"/>
          </a:xfrm>
          <a:prstGeom prst="rect">
            <a:avLst/>
          </a:prstGeom>
          <a:noFill/>
        </p:spPr>
        <p:txBody>
          <a:bodyPr wrap="none">
            <a:spAutoFit/>
          </a:bodyPr>
          <a:lstStyle/>
          <a:p>
            <a:pPr algn="ctr">
              <a:defRPr sz="3200" b="1">
                <a:solidFill>
                  <a:srgbClr val="345AB0"/>
                </a:solidFill>
              </a:defRPr>
            </a:pPr>
            <a:r>
              <a:rPr sz="4000" dirty="0"/>
              <a:t>Stroke-Related Mobile Applications</a:t>
            </a:r>
          </a:p>
        </p:txBody>
      </p:sp>
      <p:sp>
        <p:nvSpPr>
          <p:cNvPr id="16" name="Rectangle 15">
            <a:extLst>
              <a:ext uri="{FF2B5EF4-FFF2-40B4-BE49-F238E27FC236}">
                <a16:creationId xmlns:a16="http://schemas.microsoft.com/office/drawing/2014/main" id="{929DEB89-E785-1A65-5631-0D0437373DB0}"/>
              </a:ext>
            </a:extLst>
          </p:cNvPr>
          <p:cNvSpPr/>
          <p:nvPr/>
        </p:nvSpPr>
        <p:spPr>
          <a:xfrm>
            <a:off x="2026176" y="1898901"/>
            <a:ext cx="1097280" cy="1097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dirty="0"/>
              <a:t>Logo</a:t>
            </a:r>
          </a:p>
        </p:txBody>
      </p:sp>
      <p:sp>
        <p:nvSpPr>
          <p:cNvPr id="17" name="TextBox 16">
            <a:extLst>
              <a:ext uri="{FF2B5EF4-FFF2-40B4-BE49-F238E27FC236}">
                <a16:creationId xmlns:a16="http://schemas.microsoft.com/office/drawing/2014/main" id="{38691FD9-96A4-DB14-C8E5-587CD5014F33}"/>
              </a:ext>
            </a:extLst>
          </p:cNvPr>
          <p:cNvSpPr txBox="1"/>
          <p:nvPr/>
        </p:nvSpPr>
        <p:spPr>
          <a:xfrm>
            <a:off x="3833540" y="2136714"/>
            <a:ext cx="2130997" cy="1015663"/>
          </a:xfrm>
          <a:prstGeom prst="rect">
            <a:avLst/>
          </a:prstGeom>
          <a:noFill/>
        </p:spPr>
        <p:txBody>
          <a:bodyPr wrap="square">
            <a:spAutoFit/>
          </a:bodyPr>
          <a:lstStyle/>
          <a:p>
            <a:pPr>
              <a:defRPr sz="2000" b="1"/>
            </a:pPr>
            <a:r>
              <a:rPr sz="3000" dirty="0"/>
              <a:t>Stroke Connect</a:t>
            </a:r>
          </a:p>
        </p:txBody>
      </p:sp>
      <p:sp>
        <p:nvSpPr>
          <p:cNvPr id="18" name="Rectangle 17">
            <a:extLst>
              <a:ext uri="{FF2B5EF4-FFF2-40B4-BE49-F238E27FC236}">
                <a16:creationId xmlns:a16="http://schemas.microsoft.com/office/drawing/2014/main" id="{FAFBE5A2-DB91-901D-55A5-39E976BC0CFF}"/>
              </a:ext>
            </a:extLst>
          </p:cNvPr>
          <p:cNvSpPr/>
          <p:nvPr/>
        </p:nvSpPr>
        <p:spPr>
          <a:xfrm>
            <a:off x="2026176" y="5311168"/>
            <a:ext cx="1097280" cy="1097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Logo</a:t>
            </a:r>
          </a:p>
        </p:txBody>
      </p:sp>
      <p:sp>
        <p:nvSpPr>
          <p:cNvPr id="19" name="TextBox 18">
            <a:extLst>
              <a:ext uri="{FF2B5EF4-FFF2-40B4-BE49-F238E27FC236}">
                <a16:creationId xmlns:a16="http://schemas.microsoft.com/office/drawing/2014/main" id="{F957F67A-C18A-4B31-CD14-6BD26E87A98F}"/>
              </a:ext>
            </a:extLst>
          </p:cNvPr>
          <p:cNvSpPr txBox="1"/>
          <p:nvPr/>
        </p:nvSpPr>
        <p:spPr>
          <a:xfrm>
            <a:off x="3762075" y="5351976"/>
            <a:ext cx="3693284" cy="1015663"/>
          </a:xfrm>
          <a:prstGeom prst="rect">
            <a:avLst/>
          </a:prstGeom>
          <a:noFill/>
        </p:spPr>
        <p:txBody>
          <a:bodyPr wrap="square">
            <a:spAutoFit/>
          </a:bodyPr>
          <a:lstStyle/>
          <a:p>
            <a:pPr>
              <a:defRPr sz="2000" b="1"/>
            </a:pPr>
            <a:r>
              <a:rPr sz="3000" dirty="0"/>
              <a:t>Stroke Awareness Foundation</a:t>
            </a:r>
          </a:p>
        </p:txBody>
      </p:sp>
      <p:sp>
        <p:nvSpPr>
          <p:cNvPr id="20" name="Rectangle 19">
            <a:extLst>
              <a:ext uri="{FF2B5EF4-FFF2-40B4-BE49-F238E27FC236}">
                <a16:creationId xmlns:a16="http://schemas.microsoft.com/office/drawing/2014/main" id="{10AE0BDF-9F23-8D25-5F8F-43B365E95C0E}"/>
              </a:ext>
            </a:extLst>
          </p:cNvPr>
          <p:cNvSpPr/>
          <p:nvPr/>
        </p:nvSpPr>
        <p:spPr>
          <a:xfrm>
            <a:off x="8884176" y="1898901"/>
            <a:ext cx="1097280" cy="1097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dirty="0"/>
              <a:t>Logo</a:t>
            </a:r>
          </a:p>
        </p:txBody>
      </p:sp>
      <p:sp>
        <p:nvSpPr>
          <p:cNvPr id="21" name="TextBox 20">
            <a:extLst>
              <a:ext uri="{FF2B5EF4-FFF2-40B4-BE49-F238E27FC236}">
                <a16:creationId xmlns:a16="http://schemas.microsoft.com/office/drawing/2014/main" id="{7A1B5B03-CD6E-5B88-7537-696CC738BD72}"/>
              </a:ext>
            </a:extLst>
          </p:cNvPr>
          <p:cNvSpPr txBox="1"/>
          <p:nvPr/>
        </p:nvSpPr>
        <p:spPr>
          <a:xfrm>
            <a:off x="10446015" y="2090168"/>
            <a:ext cx="3137953" cy="1015663"/>
          </a:xfrm>
          <a:prstGeom prst="rect">
            <a:avLst/>
          </a:prstGeom>
          <a:noFill/>
        </p:spPr>
        <p:txBody>
          <a:bodyPr wrap="square">
            <a:spAutoFit/>
          </a:bodyPr>
          <a:lstStyle/>
          <a:p>
            <a:pPr>
              <a:defRPr sz="2000" b="1"/>
            </a:pPr>
            <a:r>
              <a:rPr sz="3000" dirty="0"/>
              <a:t>Stroke Management</a:t>
            </a:r>
          </a:p>
        </p:txBody>
      </p:sp>
      <p:sp>
        <p:nvSpPr>
          <p:cNvPr id="22" name="Rectangle 21">
            <a:extLst>
              <a:ext uri="{FF2B5EF4-FFF2-40B4-BE49-F238E27FC236}">
                <a16:creationId xmlns:a16="http://schemas.microsoft.com/office/drawing/2014/main" id="{413AB765-62DF-3388-40C1-BBD2571E81A3}"/>
              </a:ext>
            </a:extLst>
          </p:cNvPr>
          <p:cNvSpPr/>
          <p:nvPr/>
        </p:nvSpPr>
        <p:spPr>
          <a:xfrm>
            <a:off x="9194180" y="5266564"/>
            <a:ext cx="919356" cy="1097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Logo</a:t>
            </a:r>
          </a:p>
        </p:txBody>
      </p:sp>
      <p:sp>
        <p:nvSpPr>
          <p:cNvPr id="23" name="TextBox 22">
            <a:extLst>
              <a:ext uri="{FF2B5EF4-FFF2-40B4-BE49-F238E27FC236}">
                <a16:creationId xmlns:a16="http://schemas.microsoft.com/office/drawing/2014/main" id="{23E66342-439E-DD56-2851-BD951DD64ED0}"/>
              </a:ext>
            </a:extLst>
          </p:cNvPr>
          <p:cNvSpPr txBox="1"/>
          <p:nvPr/>
        </p:nvSpPr>
        <p:spPr>
          <a:xfrm>
            <a:off x="10346548" y="5392785"/>
            <a:ext cx="2794098" cy="1015663"/>
          </a:xfrm>
          <a:prstGeom prst="rect">
            <a:avLst/>
          </a:prstGeom>
          <a:noFill/>
        </p:spPr>
        <p:txBody>
          <a:bodyPr wrap="square">
            <a:spAutoFit/>
          </a:bodyPr>
          <a:lstStyle/>
          <a:p>
            <a:pPr>
              <a:defRPr sz="2000" b="1"/>
            </a:pPr>
            <a:r>
              <a:rPr sz="3000" dirty="0"/>
              <a:t>Stroke </a:t>
            </a:r>
            <a:r>
              <a:rPr sz="3000" dirty="0" err="1"/>
              <a:t>Riskometer</a:t>
            </a:r>
            <a:endParaRPr sz="3000" dirty="0"/>
          </a:p>
        </p:txBody>
      </p:sp>
      <p:pic>
        <p:nvPicPr>
          <p:cNvPr id="24" name="Picture 23" descr="A close-up of a brain&#10;&#10;Description automatically generated">
            <a:extLst>
              <a:ext uri="{FF2B5EF4-FFF2-40B4-BE49-F238E27FC236}">
                <a16:creationId xmlns:a16="http://schemas.microsoft.com/office/drawing/2014/main" id="{B6688175-A667-B45F-4575-C003D6C579A1}"/>
              </a:ext>
            </a:extLst>
          </p:cNvPr>
          <p:cNvPicPr>
            <a:picLocks noChangeAspect="1"/>
          </p:cNvPicPr>
          <p:nvPr/>
        </p:nvPicPr>
        <p:blipFill>
          <a:blip r:embed="rId2">
            <a:extLst>
              <a:ext uri="{28A0092B-C50C-407E-A947-70E740481C1C}">
                <a14:useLocalDpi xmlns:a14="http://schemas.microsoft.com/office/drawing/2010/main" val="0"/>
              </a:ext>
            </a:extLst>
          </a:blip>
          <a:srcRect t="27840" b="28400"/>
          <a:stretch>
            <a:fillRect/>
          </a:stretch>
        </p:blipFill>
        <p:spPr bwMode="auto">
          <a:xfrm>
            <a:off x="8419617" y="1727764"/>
            <a:ext cx="1926931" cy="1694984"/>
          </a:xfrm>
          <a:prstGeom prst="rect">
            <a:avLst/>
          </a:prstGeom>
          <a:ln w="88900" cap="sq" cmpd="thickThin">
            <a:solidFill>
              <a:srgbClr val="000000"/>
            </a:solidFill>
            <a:prstDash val="solid"/>
            <a:miter lim="800000"/>
          </a:ln>
          <a:effectLst>
            <a:innerShdw blurRad="76200">
              <a:srgbClr val="000000"/>
            </a:innerShdw>
          </a:effectLst>
        </p:spPr>
      </p:pic>
      <p:pic>
        <p:nvPicPr>
          <p:cNvPr id="25" name="Picture 24" descr="A black square with white text and red clock&#10;&#10;Description automatically generated">
            <a:extLst>
              <a:ext uri="{FF2B5EF4-FFF2-40B4-BE49-F238E27FC236}">
                <a16:creationId xmlns:a16="http://schemas.microsoft.com/office/drawing/2014/main" id="{180985A7-1CFC-420D-4A79-E3EA05DA2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7142" y="4870332"/>
            <a:ext cx="1884630" cy="1897926"/>
          </a:xfrm>
          <a:prstGeom prst="rect">
            <a:avLst/>
          </a:prstGeom>
          <a:ln w="88900" cap="sq" cmpd="thickThin">
            <a:solidFill>
              <a:srgbClr val="000000"/>
            </a:solidFill>
            <a:prstDash val="solid"/>
            <a:miter lim="800000"/>
          </a:ln>
          <a:effectLst>
            <a:innerShdw blurRad="76200">
              <a:srgbClr val="000000"/>
            </a:innerShdw>
          </a:effectLst>
        </p:spPr>
      </p:pic>
      <p:pic>
        <p:nvPicPr>
          <p:cNvPr id="26" name="Picture 2">
            <a:extLst>
              <a:ext uri="{FF2B5EF4-FFF2-40B4-BE49-F238E27FC236}">
                <a16:creationId xmlns:a16="http://schemas.microsoft.com/office/drawing/2014/main" id="{CE38530E-2FB0-DD4A-9A00-074ED66BE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615" y="4931661"/>
            <a:ext cx="1884630" cy="176708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76909E84-745C-6CF9-CF99-56906F6368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7142" y="1739830"/>
            <a:ext cx="1926931" cy="174047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7246" y="493472"/>
            <a:ext cx="3412024" cy="707886"/>
          </a:xfrm>
          <a:prstGeom prst="rect">
            <a:avLst/>
          </a:prstGeom>
          <a:noFill/>
        </p:spPr>
        <p:txBody>
          <a:bodyPr wrap="none">
            <a:spAutoFit/>
          </a:bodyPr>
          <a:lstStyle/>
          <a:p>
            <a:pPr>
              <a:defRPr sz="3200" b="1">
                <a:solidFill>
                  <a:srgbClr val="FF6600"/>
                </a:solidFill>
              </a:defRPr>
            </a:pPr>
            <a:r>
              <a:rPr sz="4000" dirty="0">
                <a:solidFill>
                  <a:schemeClr val="accent1"/>
                </a:solidFill>
              </a:rPr>
              <a:t>Stroke Connect</a:t>
            </a:r>
          </a:p>
        </p:txBody>
      </p:sp>
      <p:sp>
        <p:nvSpPr>
          <p:cNvPr id="4" name="TextBox 3"/>
          <p:cNvSpPr txBox="1"/>
          <p:nvPr/>
        </p:nvSpPr>
        <p:spPr>
          <a:xfrm>
            <a:off x="315826" y="1751256"/>
            <a:ext cx="4114800" cy="3016210"/>
          </a:xfrm>
          <a:prstGeom prst="rect">
            <a:avLst/>
          </a:prstGeom>
          <a:noFill/>
        </p:spPr>
        <p:txBody>
          <a:bodyPr wrap="square">
            <a:spAutoFit/>
          </a:bodyPr>
          <a:lstStyle/>
          <a:p>
            <a:pPr>
              <a:defRPr sz="2000" b="1">
                <a:solidFill>
                  <a:srgbClr val="345AB0"/>
                </a:solidFill>
              </a:defRPr>
            </a:pPr>
            <a:r>
              <a:rPr sz="4000" dirty="0"/>
              <a:t>Pros:</a:t>
            </a:r>
          </a:p>
          <a:p>
            <a:pPr marL="342900" indent="-342900" algn="just">
              <a:buFont typeface="Wingdings" panose="05000000000000000000" pitchFamily="2" charset="2"/>
              <a:buChar char="Ø"/>
              <a:defRPr sz="1800"/>
            </a:pPr>
            <a:r>
              <a:rPr sz="2500" dirty="0"/>
              <a:t> Provides real-time location of stroke care hospitals.</a:t>
            </a:r>
            <a:endParaRPr lang="en-US" sz="2500" dirty="0"/>
          </a:p>
          <a:p>
            <a:pPr marL="342900" indent="-342900" algn="just">
              <a:buFont typeface="Wingdings" panose="05000000000000000000" pitchFamily="2" charset="2"/>
              <a:buChar char="Ø"/>
              <a:defRPr sz="1800"/>
            </a:pPr>
            <a:endParaRPr lang="en-US" sz="2500" dirty="0"/>
          </a:p>
          <a:p>
            <a:pPr marL="342900" indent="-342900" algn="just">
              <a:buFont typeface="Wingdings" panose="05000000000000000000" pitchFamily="2" charset="2"/>
              <a:buChar char="Ø"/>
              <a:defRPr sz="1800"/>
            </a:pPr>
            <a:r>
              <a:rPr sz="2500" dirty="0"/>
              <a:t> Offers personalized stroke risk assessment and emergency info.</a:t>
            </a:r>
          </a:p>
        </p:txBody>
      </p:sp>
      <p:sp>
        <p:nvSpPr>
          <p:cNvPr id="5" name="TextBox 4"/>
          <p:cNvSpPr txBox="1"/>
          <p:nvPr/>
        </p:nvSpPr>
        <p:spPr>
          <a:xfrm>
            <a:off x="315826" y="5099598"/>
            <a:ext cx="4114800" cy="2246769"/>
          </a:xfrm>
          <a:prstGeom prst="rect">
            <a:avLst/>
          </a:prstGeom>
          <a:noFill/>
        </p:spPr>
        <p:txBody>
          <a:bodyPr wrap="square">
            <a:spAutoFit/>
          </a:bodyPr>
          <a:lstStyle/>
          <a:p>
            <a:pPr>
              <a:defRPr sz="2000" b="1">
                <a:solidFill>
                  <a:srgbClr val="345AB0"/>
                </a:solidFill>
              </a:defRPr>
            </a:pPr>
            <a:r>
              <a:rPr sz="4000" dirty="0"/>
              <a:t>Cons:</a:t>
            </a:r>
          </a:p>
          <a:p>
            <a:pPr marL="342900" indent="-342900">
              <a:buFont typeface="Wingdings" panose="05000000000000000000" pitchFamily="2" charset="2"/>
              <a:buChar char="Ø"/>
              <a:defRPr sz="1800"/>
            </a:pPr>
            <a:r>
              <a:rPr sz="2500" dirty="0"/>
              <a:t> Only available in select regions.</a:t>
            </a:r>
            <a:endParaRPr lang="en-US" sz="2500" dirty="0"/>
          </a:p>
          <a:p>
            <a:pPr marL="342900" indent="-342900">
              <a:buFont typeface="Wingdings" panose="05000000000000000000" pitchFamily="2" charset="2"/>
              <a:buChar char="Ø"/>
              <a:defRPr sz="1800"/>
            </a:pPr>
            <a:r>
              <a:rPr sz="2500" dirty="0"/>
              <a:t>Requires stable internet for location-based services.</a:t>
            </a:r>
          </a:p>
        </p:txBody>
      </p:sp>
      <p:pic>
        <p:nvPicPr>
          <p:cNvPr id="9" name="Picture 8" descr="A screenshot of a phone&#10;&#10;AI-generated content may be incorrect.">
            <a:extLst>
              <a:ext uri="{FF2B5EF4-FFF2-40B4-BE49-F238E27FC236}">
                <a16:creationId xmlns:a16="http://schemas.microsoft.com/office/drawing/2014/main" id="{1D9BBEC9-600A-3CDE-9D4F-F5F2A2173FE4}"/>
              </a:ext>
            </a:extLst>
          </p:cNvPr>
          <p:cNvPicPr>
            <a:picLocks noChangeAspect="1"/>
          </p:cNvPicPr>
          <p:nvPr/>
        </p:nvPicPr>
        <p:blipFill>
          <a:blip r:embed="rId2"/>
          <a:stretch>
            <a:fillRect/>
          </a:stretch>
        </p:blipFill>
        <p:spPr>
          <a:xfrm>
            <a:off x="5214080" y="1506177"/>
            <a:ext cx="4202240" cy="5909384"/>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descr="A screenshot of a phone screen&#10;&#10;AI-generated content may be incorrect.">
            <a:extLst>
              <a:ext uri="{FF2B5EF4-FFF2-40B4-BE49-F238E27FC236}">
                <a16:creationId xmlns:a16="http://schemas.microsoft.com/office/drawing/2014/main" id="{1B4351C3-4DD4-6AC8-8981-C5359961B62D}"/>
              </a:ext>
            </a:extLst>
          </p:cNvPr>
          <p:cNvPicPr>
            <a:picLocks noChangeAspect="1"/>
          </p:cNvPicPr>
          <p:nvPr/>
        </p:nvPicPr>
        <p:blipFill>
          <a:blip r:embed="rId3"/>
          <a:stretch>
            <a:fillRect/>
          </a:stretch>
        </p:blipFill>
        <p:spPr>
          <a:xfrm>
            <a:off x="9681419" y="1506178"/>
            <a:ext cx="4166235" cy="5909384"/>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AD941BD3-C633-A909-37CA-071487A1A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7" y="208953"/>
            <a:ext cx="1605545" cy="1297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1493</TotalTime>
  <Words>1531</Words>
  <Application>Microsoft Office PowerPoint</Application>
  <PresentationFormat>Custom</PresentationFormat>
  <Paragraphs>381</Paragraphs>
  <Slides>56</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Nunito Semi Bold</vt:lpstr>
      <vt:lpstr>PT Sans</vt:lpstr>
      <vt:lpstr>Calibri</vt:lpstr>
      <vt:lpstr>Nobile</vt:lpstr>
      <vt:lpstr>Calibri (MS)</vt:lpstr>
      <vt:lpstr>Wingdings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El sharkay</cp:lastModifiedBy>
  <cp:revision>64</cp:revision>
  <dcterms:created xsi:type="dcterms:W3CDTF">2024-12-10T16:38:16Z</dcterms:created>
  <dcterms:modified xsi:type="dcterms:W3CDTF">2025-06-01T06:24:49Z</dcterms:modified>
</cp:coreProperties>
</file>